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488" r:id="rId2"/>
    <p:sldId id="489" r:id="rId3"/>
    <p:sldId id="49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6CE7C-2DE8-4647-9124-A7706A08668F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0AD6-DAD4-49A1-BA1D-40510396D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1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008"/>
            <a:r>
              <a:rPr lang="pt-BR" sz="1000" dirty="0">
                <a:solidFill>
                  <a:srgbClr val="14C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a Qualidade do Sono e Estresse</a:t>
            </a:r>
          </a:p>
          <a:p>
            <a:pPr defTabSz="919008"/>
            <a:r>
              <a:rPr lang="pt-BR" sz="1000" dirty="0">
                <a:solidFill>
                  <a:srgbClr val="14C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Melatonina na sua forma ativa</a:t>
            </a:r>
          </a:p>
          <a:p>
            <a:pPr defTabSz="919008"/>
            <a:r>
              <a:rPr lang="pt-BR" sz="1000" dirty="0">
                <a:solidFill>
                  <a:srgbClr val="14C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triptofano, precursor de serotonina</a:t>
            </a:r>
          </a:p>
          <a:p>
            <a:pPr defTabSz="919008"/>
            <a:r>
              <a:rPr lang="pt-BR" sz="1000" dirty="0">
                <a:solidFill>
                  <a:srgbClr val="14C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FUTURAMENTE TEM QUE ALTERAR A EMBALAGEM DO LÍQUIDO</a:t>
            </a:r>
          </a:p>
          <a:p>
            <a:pPr defTabSz="919008"/>
            <a:r>
              <a:rPr lang="pt-BR" sz="1000" dirty="0">
                <a:solidFill>
                  <a:srgbClr val="14C1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ADIÇÃO DE GLICINA NA COMPOSIÇÃO EM CÁPSULAS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86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03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18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62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88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63C3-A021-49B7-959E-65E39674864D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66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0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93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0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15/01/2024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29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53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15/01/2024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9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4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17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2747BD24-EDB1-4CD9-B7FA-1EBC30F7F6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5963060"/>
            <a:ext cx="226800" cy="20080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F1A99D5C-9209-4FAA-8671-791BD7BB21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5448236"/>
            <a:ext cx="226800" cy="20080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98EB07A3-966B-4A37-8CAE-43840684B1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4860337"/>
            <a:ext cx="226800" cy="200807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7728678-8789-471F-93A2-66C1713A1069}"/>
              </a:ext>
            </a:extLst>
          </p:cNvPr>
          <p:cNvSpPr txBox="1"/>
          <p:nvPr/>
        </p:nvSpPr>
        <p:spPr>
          <a:xfrm>
            <a:off x="1389737" y="2904275"/>
            <a:ext cx="828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melatonina na sua loja?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equipe ainda não sabe como explorar e aproveitar esta oportunidade, não é mesmo</a:t>
            </a:r>
            <a:r>
              <a:rPr lang="pt-BR" sz="1200" dirty="0">
                <a:solidFill>
                  <a:srgbClr val="517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345553A-4F40-45FC-A2B2-31417499E886}"/>
              </a:ext>
            </a:extLst>
          </p:cNvPr>
          <p:cNvSpPr txBox="1"/>
          <p:nvPr/>
        </p:nvSpPr>
        <p:spPr>
          <a:xfrm>
            <a:off x="1389737" y="2138230"/>
            <a:ext cx="828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zero a Dez, que nota você daria para seu nível de estresse e deficiência do sono nos últimos meses? 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acha que a sociedade está muito acelerada?</a:t>
            </a:r>
            <a:r>
              <a:rPr lang="pt-BR" sz="1200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DAC5BDA-2F33-4D17-96C0-BC970A73BB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6" y="1135216"/>
            <a:ext cx="2584651" cy="431464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816407" y="4651408"/>
            <a:ext cx="2736000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SONALEX PLUS</a:t>
            </a:r>
            <a:r>
              <a:rPr lang="pt-BR" sz="16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 duas versões </a:t>
            </a:r>
            <a:r>
              <a:rPr lang="pt-BR" sz="16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cápsulas e líquido</a:t>
            </a:r>
            <a:r>
              <a:rPr lang="pt-BR" sz="16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4FA55D6-3AEA-4588-A711-E9E04FC4303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2FF5638E-B378-43D7-83AF-436E7AEBD4C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3A85198-BE2E-4AC7-BB19-DA7ED4608B7F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333B30-BB62-4F12-96DE-1787E808FE73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2311FFA-48AC-4E7D-B129-7F32BAB77F64}"/>
              </a:ext>
            </a:extLst>
          </p:cNvPr>
          <p:cNvSpPr/>
          <p:nvPr/>
        </p:nvSpPr>
        <p:spPr>
          <a:xfrm>
            <a:off x="6895431" y="4822241"/>
            <a:ext cx="2862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redução de insônia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8C9A635-906F-4418-8EAC-647D7B9118AE}"/>
              </a:ext>
            </a:extLst>
          </p:cNvPr>
          <p:cNvSpPr/>
          <p:nvPr/>
        </p:nvSpPr>
        <p:spPr>
          <a:xfrm>
            <a:off x="6895430" y="5410140"/>
            <a:ext cx="2862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com o sono reparador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1AD2BCF-54C4-40E7-A6F7-85BA9A8118E1}"/>
              </a:ext>
            </a:extLst>
          </p:cNvPr>
          <p:cNvSpPr/>
          <p:nvPr/>
        </p:nvSpPr>
        <p:spPr>
          <a:xfrm>
            <a:off x="6895431" y="5861465"/>
            <a:ext cx="2863284" cy="612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suplemento alimentar e pode ser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ingerido todos os dias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50952CA-B9DD-4BB2-8FCE-105C0ABA35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0" y="1762172"/>
            <a:ext cx="226800" cy="20080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44EFE452-CD13-4A37-B6DB-A3EC0025DDB1}"/>
              </a:ext>
            </a:extLst>
          </p:cNvPr>
          <p:cNvSpPr txBox="1"/>
          <p:nvPr/>
        </p:nvSpPr>
        <p:spPr>
          <a:xfrm>
            <a:off x="1389737" y="1740405"/>
            <a:ext cx="828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tem procura de produtos para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qualidade do sono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estresse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sua loja, não é mesmo?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0EF4E0F-C3B3-4888-8754-44CB43587D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0" y="2327575"/>
            <a:ext cx="226800" cy="20080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0E0647EE-3FB5-4E4F-95E3-386F7BAC4A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0" y="3044633"/>
            <a:ext cx="226800" cy="200807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40D19002-3FFC-4912-8C57-7B278EE7CA6A}"/>
              </a:ext>
            </a:extLst>
          </p:cNvPr>
          <p:cNvSpPr txBox="1"/>
          <p:nvPr/>
        </p:nvSpPr>
        <p:spPr>
          <a:xfrm>
            <a:off x="1389737" y="3606717"/>
            <a:ext cx="8280000" cy="65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imaginou uma ter uma estratégia para explorar esta necessidade dos seus clientes, podendo ganhar até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R$ 34,00</a:t>
            </a:r>
            <a:r>
              <a:rPr lang="pt-BR" sz="1200" b="1" baseline="30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R$ 20,00</a:t>
            </a:r>
            <a:r>
              <a:rPr lang="pt-BR" sz="1200" b="1" baseline="30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14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unidade vendida no seu caixa?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  <a:endParaRPr lang="pt-BR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4C3415AA-719E-4709-BACC-7A2D002688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2" y="3714417"/>
            <a:ext cx="226800" cy="200807"/>
          </a:xfrm>
          <a:prstGeom prst="rect">
            <a:avLst/>
          </a:prstGeom>
        </p:spPr>
      </p:pic>
      <p:sp>
        <p:nvSpPr>
          <p:cNvPr id="65" name="Retângulo 64">
            <a:extLst>
              <a:ext uri="{FF2B5EF4-FFF2-40B4-BE49-F238E27FC236}">
                <a16:creationId xmlns:a16="http://schemas.microsoft.com/office/drawing/2014/main" id="{F334B893-0599-4983-B15A-DD6345764CF6}"/>
              </a:ext>
            </a:extLst>
          </p:cNvPr>
          <p:cNvSpPr/>
          <p:nvPr/>
        </p:nvSpPr>
        <p:spPr>
          <a:xfrm>
            <a:off x="708250" y="6602958"/>
            <a:ext cx="3198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com 60 cápsulas. </a:t>
            </a:r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líquido (240 mL).</a:t>
            </a:r>
            <a:endParaRPr lang="pt-BR" sz="800" baseline="30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99C8B5-3F7B-4B56-9EC3-947F98A8C0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6178" r="9840" b="9951"/>
          <a:stretch/>
        </p:blipFill>
        <p:spPr>
          <a:xfrm>
            <a:off x="780143" y="4875091"/>
            <a:ext cx="1896617" cy="17256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B68D15F-2C96-4979-881E-4773A0FD8E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3914" r="22572" b="29129"/>
          <a:stretch/>
        </p:blipFill>
        <p:spPr>
          <a:xfrm>
            <a:off x="2216630" y="4379990"/>
            <a:ext cx="1896617" cy="12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9BF45C85-60A5-41AE-BDD0-3A29759A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2765" r="4648" b="25419"/>
          <a:stretch>
            <a:fillRect/>
          </a:stretch>
        </p:blipFill>
        <p:spPr>
          <a:xfrm>
            <a:off x="1044119" y="2116571"/>
            <a:ext cx="3600000" cy="2160000"/>
          </a:xfrm>
          <a:custGeom>
            <a:avLst/>
            <a:gdLst>
              <a:gd name="connsiteX0" fmla="*/ 360007 w 3600000"/>
              <a:gd name="connsiteY0" fmla="*/ 0 h 2160000"/>
              <a:gd name="connsiteX1" fmla="*/ 3600000 w 3600000"/>
              <a:gd name="connsiteY1" fmla="*/ 0 h 2160000"/>
              <a:gd name="connsiteX2" fmla="*/ 3600000 w 3600000"/>
              <a:gd name="connsiteY2" fmla="*/ 1799993 h 2160000"/>
              <a:gd name="connsiteX3" fmla="*/ 3239993 w 3600000"/>
              <a:gd name="connsiteY3" fmla="*/ 2160000 h 2160000"/>
              <a:gd name="connsiteX4" fmla="*/ 0 w 3600000"/>
              <a:gd name="connsiteY4" fmla="*/ 2160000 h 2160000"/>
              <a:gd name="connsiteX5" fmla="*/ 0 w 3600000"/>
              <a:gd name="connsiteY5" fmla="*/ 360007 h 2160000"/>
              <a:gd name="connsiteX6" fmla="*/ 360007 w 3600000"/>
              <a:gd name="connsiteY6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2160000">
                <a:moveTo>
                  <a:pt x="360007" y="0"/>
                </a:moveTo>
                <a:lnTo>
                  <a:pt x="3600000" y="0"/>
                </a:lnTo>
                <a:lnTo>
                  <a:pt x="3600000" y="1799993"/>
                </a:lnTo>
                <a:cubicBezTo>
                  <a:pt x="3600000" y="1998819"/>
                  <a:pt x="3438819" y="2160000"/>
                  <a:pt x="3239993" y="2160000"/>
                </a:cubicBezTo>
                <a:lnTo>
                  <a:pt x="0" y="2160000"/>
                </a:lnTo>
                <a:lnTo>
                  <a:pt x="0" y="360007"/>
                </a:lnTo>
                <a:cubicBezTo>
                  <a:pt x="0" y="161181"/>
                  <a:pt x="161181" y="0"/>
                  <a:pt x="360007" y="0"/>
                </a:cubicBezTo>
                <a:close/>
              </a:path>
            </a:pathLst>
          </a:custGeom>
          <a:ln w="76200">
            <a:solidFill>
              <a:srgbClr val="041E42"/>
            </a:solidFill>
          </a:ln>
          <a:effectLst>
            <a:outerShdw blurRad="254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97E8F35F-0AD3-48DF-93D1-6F39623057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4" y="5147625"/>
            <a:ext cx="226800" cy="200807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0A143427-35DB-42A2-92EA-24987E8558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4" y="5655413"/>
            <a:ext cx="226800" cy="200807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32C794AA-7C7D-47C1-A1C3-1748B3F936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4" y="6157687"/>
            <a:ext cx="226800" cy="20080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9F12E94F-7262-4649-8A80-211AB33CE7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5147625"/>
            <a:ext cx="226800" cy="20080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F4EA89E-24E7-484C-A148-C23034FA1E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5655413"/>
            <a:ext cx="226800" cy="20080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90EC89D-84D2-4497-A836-834B04D091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6157687"/>
            <a:ext cx="226800" cy="20080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1D24B6A-95DE-4B26-A4BF-EAF312694A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36" y="1135216"/>
            <a:ext cx="2584651" cy="431464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057347" y="2116571"/>
            <a:ext cx="3600000" cy="1800000"/>
          </a:xfrm>
          <a:prstGeom prst="round2DiagRect">
            <a:avLst/>
          </a:prstGeom>
          <a:solidFill>
            <a:srgbClr val="05C3DE"/>
          </a:solidFill>
          <a:ln w="19050">
            <a:solidFill>
              <a:srgbClr val="04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3D78EDB-A7CD-48DC-93BC-4D51A0C439C2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01E3F5B-A9D2-4832-A152-6B4176F7C0F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CD9090-66B8-492D-AD29-C0F26FE5F982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BDDD1-4915-40DB-8AA4-C7F6FE734FE6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B5B1E30-53E1-4DAC-8AF5-372158117A01}"/>
              </a:ext>
            </a:extLst>
          </p:cNvPr>
          <p:cNvSpPr txBox="1"/>
          <p:nvPr/>
        </p:nvSpPr>
        <p:spPr>
          <a:xfrm>
            <a:off x="5893295" y="56173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842F430-7828-4AFD-A74E-EF69FE613227}"/>
              </a:ext>
            </a:extLst>
          </p:cNvPr>
          <p:cNvSpPr txBox="1"/>
          <p:nvPr/>
        </p:nvSpPr>
        <p:spPr>
          <a:xfrm>
            <a:off x="5885249" y="611959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7944734-D756-466A-A0AC-8727240BCCBF}"/>
              </a:ext>
            </a:extLst>
          </p:cNvPr>
          <p:cNvSpPr txBox="1"/>
          <p:nvPr/>
        </p:nvSpPr>
        <p:spPr>
          <a:xfrm>
            <a:off x="1324763" y="468100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7B1D813-5B79-4C07-B55A-2C2402C55616}"/>
              </a:ext>
            </a:extLst>
          </p:cNvPr>
          <p:cNvSpPr txBox="1"/>
          <p:nvPr/>
        </p:nvSpPr>
        <p:spPr>
          <a:xfrm>
            <a:off x="1330154" y="56173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R$ 79,99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1519186-1710-4201-A99A-E75327A2B38B}"/>
              </a:ext>
            </a:extLst>
          </p:cNvPr>
          <p:cNvSpPr txBox="1"/>
          <p:nvPr/>
        </p:nvSpPr>
        <p:spPr>
          <a:xfrm>
            <a:off x="1330155" y="611959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286C74D-C2BF-41FC-A8F3-DCA6BC21126A}"/>
              </a:ext>
            </a:extLst>
          </p:cNvPr>
          <p:cNvSpPr txBox="1"/>
          <p:nvPr/>
        </p:nvSpPr>
        <p:spPr>
          <a:xfrm>
            <a:off x="1330154" y="510952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R$ 34,99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5604D42-D5B8-4C03-9E8C-C9AFB332B59A}"/>
              </a:ext>
            </a:extLst>
          </p:cNvPr>
          <p:cNvSpPr txBox="1"/>
          <p:nvPr/>
        </p:nvSpPr>
        <p:spPr>
          <a:xfrm>
            <a:off x="5749207" y="468100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LÍQUIDO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B28F6C4-993A-4126-A37C-8BCBDA52B8D7}"/>
              </a:ext>
            </a:extLst>
          </p:cNvPr>
          <p:cNvSpPr txBox="1"/>
          <p:nvPr/>
        </p:nvSpPr>
        <p:spPr>
          <a:xfrm>
            <a:off x="5885248" y="510952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R$ 19,99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621E25F1-F8A0-469D-921F-93D3AE19F17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4" y="3128591"/>
            <a:ext cx="2132701" cy="11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9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A09E8543-D895-47D6-BE03-F176818444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" y="-79180"/>
            <a:ext cx="9244833" cy="1374826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938105" y="4470679"/>
            <a:ext cx="8395200" cy="92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50000"/>
              </a:lnSpc>
              <a:buAutoNum type="arabicParenR" startAt="3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acorda cansado?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  <a:p>
            <a:pPr marL="261938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sim você provavelmente não tem alcançado o sono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é o sono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PROFUNDO REPARADOR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938105" y="3752537"/>
            <a:ext cx="83952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zero a dez, que nota você daria para o seu nível de estresse nos últimos meses?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BBE8E38A-F9C2-4BAF-95EE-CA98314CD3C5}"/>
              </a:ext>
            </a:extLst>
          </p:cNvPr>
          <p:cNvCxnSpPr>
            <a:cxnSpLocks/>
          </p:cNvCxnSpPr>
          <p:nvPr/>
        </p:nvCxnSpPr>
        <p:spPr>
          <a:xfrm flipV="1">
            <a:off x="1265330" y="4453417"/>
            <a:ext cx="7920000" cy="0"/>
          </a:xfrm>
          <a:prstGeom prst="line">
            <a:avLst/>
          </a:prstGeom>
          <a:ln>
            <a:solidFill>
              <a:srgbClr val="14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2081789" y="1264817"/>
            <a:ext cx="1260000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</a:p>
        </p:txBody>
      </p:sp>
      <p:sp>
        <p:nvSpPr>
          <p:cNvPr id="28" name="Retângulo: Cantos Diagonais Recortados 27">
            <a:extLst>
              <a:ext uri="{FF2B5EF4-FFF2-40B4-BE49-F238E27FC236}">
                <a16:creationId xmlns:a16="http://schemas.microsoft.com/office/drawing/2014/main" id="{8252EA4D-6954-4EAA-A4F4-AE119529E9ED}"/>
              </a:ext>
            </a:extLst>
          </p:cNvPr>
          <p:cNvSpPr/>
          <p:nvPr/>
        </p:nvSpPr>
        <p:spPr>
          <a:xfrm>
            <a:off x="678760" y="5528527"/>
            <a:ext cx="9234000" cy="864000"/>
          </a:xfrm>
          <a:prstGeom prst="snip2DiagRect">
            <a:avLst/>
          </a:prstGeom>
          <a:solidFill>
            <a:srgbClr val="05C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o produto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SONALEX PLUS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é  recomendado para melhorar a qualidade do sono,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natural, proporcionando noites reparadoras sem efeito colateral no dia seguinte.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ocorre porque ele possui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MELATONINA NA FORMA ATIVA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colaboram com as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do sono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que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aceleram seus resultados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possibilitando alcançar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sono naturalmente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>
            <a:off x="690368" y="2248168"/>
            <a:ext cx="9234000" cy="697885"/>
          </a:xfrm>
          <a:prstGeom prst="snip2DiagRect">
            <a:avLst/>
          </a:prstGeom>
          <a:solidFill>
            <a:srgbClr val="041E4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570E3FF-4935-4559-9530-4AD088F60E0D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938105" y="3025523"/>
            <a:ext cx="8395622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zero a dez, que nota você daria para a qualidade do seu sono nos últimos meses, sendo zero para péssimo e dez para perfeito? 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6396346" y="1264817"/>
            <a:ext cx="2247618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29" name="Retângulo: Cantos Diagonais Recortados 28">
            <a:extLst>
              <a:ext uri="{FF2B5EF4-FFF2-40B4-BE49-F238E27FC236}">
                <a16:creationId xmlns:a16="http://schemas.microsoft.com/office/drawing/2014/main" id="{89800E8F-B72A-4316-B6DF-9A907D64BAAF}"/>
              </a:ext>
            </a:extLst>
          </p:cNvPr>
          <p:cNvSpPr/>
          <p:nvPr/>
        </p:nvSpPr>
        <p:spPr>
          <a:xfrm>
            <a:off x="-914401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1024416" y="104169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425751-110F-4F14-9F9B-B753D408ECD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526FE17-215E-4D42-9E2E-061976297F21}"/>
              </a:ext>
            </a:extLst>
          </p:cNvPr>
          <p:cNvSpPr txBox="1"/>
          <p:nvPr/>
        </p:nvSpPr>
        <p:spPr>
          <a:xfrm>
            <a:off x="5009054" y="1264817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081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R$ 79,99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9E8B4DA-A699-45CB-913F-BCC78CA188C5}"/>
              </a:ext>
            </a:extLst>
          </p:cNvPr>
          <p:cNvCxnSpPr>
            <a:cxnSpLocks/>
          </p:cNvCxnSpPr>
          <p:nvPr/>
        </p:nvCxnSpPr>
        <p:spPr>
          <a:xfrm flipV="1">
            <a:off x="1265330" y="3676646"/>
            <a:ext cx="7920000" cy="0"/>
          </a:xfrm>
          <a:prstGeom prst="line">
            <a:avLst/>
          </a:prstGeom>
          <a:ln>
            <a:solidFill>
              <a:srgbClr val="14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B69E017-8593-4785-9532-9934C7EDDFC2}"/>
              </a:ext>
            </a:extLst>
          </p:cNvPr>
          <p:cNvSpPr txBox="1"/>
          <p:nvPr/>
        </p:nvSpPr>
        <p:spPr>
          <a:xfrm>
            <a:off x="707670" y="6518736"/>
            <a:ext cx="73908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produto não deve ser consumido por </a:t>
            </a:r>
            <a:r>
              <a:rPr lang="pt-BR" sz="800" b="1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</a:t>
            </a:r>
            <a:r>
              <a:rPr lang="pt-BR" sz="8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b="1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lactantes</a:t>
            </a:r>
            <a:r>
              <a:rPr lang="pt-BR" sz="8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b="1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crianças</a:t>
            </a:r>
            <a:r>
              <a:rPr lang="pt-BR" sz="8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pessoas envolvidas em </a:t>
            </a:r>
            <a:r>
              <a:rPr lang="pt-BR" sz="800" b="1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atividades que requerem atenção constante</a:t>
            </a:r>
            <a:r>
              <a:rPr lang="pt-BR" sz="8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sz="800" dirty="0">
              <a:solidFill>
                <a:srgbClr val="007367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4E86B71-AE66-4BC3-A9EE-6047A2D59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3914" r="22572" b="29129"/>
          <a:stretch/>
        </p:blipFill>
        <p:spPr>
          <a:xfrm>
            <a:off x="3331751" y="950261"/>
            <a:ext cx="1741843" cy="116549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DCAB045-475E-4632-BBE1-2771C46659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6178" r="9840" b="9951"/>
          <a:stretch/>
        </p:blipFill>
        <p:spPr>
          <a:xfrm>
            <a:off x="921724" y="927819"/>
            <a:ext cx="138484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23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516</Words>
  <Application>Microsoft Office PowerPoint</Application>
  <PresentationFormat>Papel A4 (210 x 297 mm)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2</cp:revision>
  <dcterms:created xsi:type="dcterms:W3CDTF">2024-01-15T13:09:23Z</dcterms:created>
  <dcterms:modified xsi:type="dcterms:W3CDTF">2024-01-15T13:11:49Z</dcterms:modified>
</cp:coreProperties>
</file>