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31" r:id="rId6"/>
    <p:sldId id="435" r:id="rId7"/>
    <p:sldId id="433" r:id="rId8"/>
    <p:sldId id="434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283153"/>
    <a:srgbClr val="90B7C8"/>
    <a:srgbClr val="96D608"/>
    <a:srgbClr val="28867D"/>
    <a:srgbClr val="FFFFFF"/>
    <a:srgbClr val="007065"/>
    <a:srgbClr val="7030A0"/>
    <a:srgbClr val="A1CCE1"/>
    <a:srgbClr val="B1E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59" d="100"/>
          <a:sy n="59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5E22E-805E-4961-AE94-22004E78A194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C62E68-A67E-4F3D-A91D-74BA1CE84267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REDUÇÃO DE INSÔNIA</a:t>
          </a:r>
        </a:p>
      </dgm:t>
    </dgm:pt>
    <dgm:pt modelId="{3297C4F1-2B29-43BE-8DA5-258DEAF4125B}" type="parTrans" cxnId="{BBC2A121-6B7F-4527-91F4-2B066A41908D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564D4-DED6-4315-8674-782CC9E8C5A1}" type="sibTrans" cxnId="{BBC2A121-6B7F-4527-91F4-2B066A41908D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D62BEA-C56A-4263-9178-CDFB3BA7A0A1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CONTRIBUI COM O SONO REPARADOR</a:t>
          </a:r>
        </a:p>
      </dgm:t>
    </dgm:pt>
    <dgm:pt modelId="{02F09850-F896-46E0-B9AF-B3531689CB30}" type="parTrans" cxnId="{B96910D8-1531-4C8E-90BB-30348DA1C0C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C7E1A2-2DCC-45CD-A2B8-D6D163F8AE6F}" type="sibTrans" cxnId="{B96910D8-1531-4C8E-90BB-30348DA1C0C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627A43-C56A-45E7-972E-5A032004195C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É UM SUPLEMENTO ALIMENTAR E PODE INGERIDO TODOS OS DIAS </a:t>
          </a:r>
        </a:p>
      </dgm:t>
    </dgm:pt>
    <dgm:pt modelId="{13AC5189-809F-4F73-B6D6-6BBCC560355F}" type="parTrans" cxnId="{5575881C-739F-4DE0-9768-BFC86A2D458A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31C5DF-68FD-45CA-9EE5-6EA2921D9767}" type="sibTrans" cxnId="{5575881C-739F-4DE0-9768-BFC86A2D458A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0F567-6ED1-4423-B07D-535636594796}">
      <dgm:prSet phldrT="[Texto]" custT="1"/>
      <dgm:spPr>
        <a:noFill/>
        <a:ln w="28575">
          <a:solidFill>
            <a:srgbClr val="283153"/>
          </a:solidFill>
        </a:ln>
      </dgm:spPr>
      <dgm:t>
        <a:bodyPr/>
        <a:lstStyle/>
        <a:p>
          <a:r>
            <a: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É UM MEDICAMENTO E NÃO CAUSA DEPENDÊNCIA</a:t>
          </a:r>
        </a:p>
      </dgm:t>
    </dgm:pt>
    <dgm:pt modelId="{B1239CFA-FF03-4CBC-B502-51DB52A0476B}" type="parTrans" cxnId="{2A74E4CC-4E8D-4271-B931-94260B33568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F5C21-A938-4BF0-80B8-00BFE1F3E3DB}" type="sibTrans" cxnId="{2A74E4CC-4E8D-4271-B931-94260B33568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C81A2-EBE3-408F-AC57-A2A7E4880B6E}" type="pres">
      <dgm:prSet presAssocID="{8A15E22E-805E-4961-AE94-22004E78A194}" presName="matrix" presStyleCnt="0">
        <dgm:presLayoutVars>
          <dgm:chMax val="1"/>
          <dgm:dir/>
          <dgm:resizeHandles val="exact"/>
        </dgm:presLayoutVars>
      </dgm:prSet>
      <dgm:spPr/>
    </dgm:pt>
    <dgm:pt modelId="{5B900FD6-B285-4FDF-BF04-29ABD8B2A3C6}" type="pres">
      <dgm:prSet presAssocID="{8A15E22E-805E-4961-AE94-22004E78A194}" presName="axisShape" presStyleLbl="bgShp" presStyleIdx="0" presStyleCnt="1"/>
      <dgm:spPr>
        <a:solidFill>
          <a:srgbClr val="283153"/>
        </a:solidFill>
        <a:ln w="28575">
          <a:solidFill>
            <a:srgbClr val="283153"/>
          </a:solidFill>
        </a:ln>
      </dgm:spPr>
    </dgm:pt>
    <dgm:pt modelId="{D5461C94-1D63-4A6F-A7B5-630E1BE5B480}" type="pres">
      <dgm:prSet presAssocID="{8A15E22E-805E-4961-AE94-22004E78A194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E36B0C-C7AA-4AC0-83FC-45417AFC82E0}" type="pres">
      <dgm:prSet presAssocID="{8A15E22E-805E-4961-AE94-22004E78A194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48417EF-2218-46E9-B795-47A4685B2792}" type="pres">
      <dgm:prSet presAssocID="{8A15E22E-805E-4961-AE94-22004E78A194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6081F6-B1A7-4F78-A3C3-5F9E328FF781}" type="pres">
      <dgm:prSet presAssocID="{8A15E22E-805E-4961-AE94-22004E78A194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575881C-739F-4DE0-9768-BFC86A2D458A}" srcId="{8A15E22E-805E-4961-AE94-22004E78A194}" destId="{8F627A43-C56A-45E7-972E-5A032004195C}" srcOrd="2" destOrd="0" parTransId="{13AC5189-809F-4F73-B6D6-6BBCC560355F}" sibTransId="{6431C5DF-68FD-45CA-9EE5-6EA2921D9767}"/>
    <dgm:cxn modelId="{BBC2A121-6B7F-4527-91F4-2B066A41908D}" srcId="{8A15E22E-805E-4961-AE94-22004E78A194}" destId="{C9C62E68-A67E-4F3D-A91D-74BA1CE84267}" srcOrd="0" destOrd="0" parTransId="{3297C4F1-2B29-43BE-8DA5-258DEAF4125B}" sibTransId="{2D4564D4-DED6-4315-8674-782CC9E8C5A1}"/>
    <dgm:cxn modelId="{DACB264C-6827-4C48-8944-4F6B78029CB8}" type="presOf" srcId="{FA70F567-6ED1-4423-B07D-535636594796}" destId="{706081F6-B1A7-4F78-A3C3-5F9E328FF781}" srcOrd="0" destOrd="0" presId="urn:microsoft.com/office/officeart/2005/8/layout/matrix2"/>
    <dgm:cxn modelId="{F86065BB-8846-4BE4-8763-22307148AFBC}" type="presOf" srcId="{7ED62BEA-C56A-4263-9178-CDFB3BA7A0A1}" destId="{C8E36B0C-C7AA-4AC0-83FC-45417AFC82E0}" srcOrd="0" destOrd="0" presId="urn:microsoft.com/office/officeart/2005/8/layout/matrix2"/>
    <dgm:cxn modelId="{FEFE72BE-5EAE-4A5E-A035-CB36D83D657F}" type="presOf" srcId="{C9C62E68-A67E-4F3D-A91D-74BA1CE84267}" destId="{D5461C94-1D63-4A6F-A7B5-630E1BE5B480}" srcOrd="0" destOrd="0" presId="urn:microsoft.com/office/officeart/2005/8/layout/matrix2"/>
    <dgm:cxn modelId="{1ECFA6C5-B3E1-4DB6-80F4-446B3283418E}" type="presOf" srcId="{8F627A43-C56A-45E7-972E-5A032004195C}" destId="{848417EF-2218-46E9-B795-47A4685B2792}" srcOrd="0" destOrd="0" presId="urn:microsoft.com/office/officeart/2005/8/layout/matrix2"/>
    <dgm:cxn modelId="{2A74E4CC-4E8D-4271-B931-94260B335689}" srcId="{8A15E22E-805E-4961-AE94-22004E78A194}" destId="{FA70F567-6ED1-4423-B07D-535636594796}" srcOrd="3" destOrd="0" parTransId="{B1239CFA-FF03-4CBC-B502-51DB52A0476B}" sibTransId="{527F5C21-A938-4BF0-80B8-00BFE1F3E3DB}"/>
    <dgm:cxn modelId="{B96910D8-1531-4C8E-90BB-30348DA1C0C0}" srcId="{8A15E22E-805E-4961-AE94-22004E78A194}" destId="{7ED62BEA-C56A-4263-9178-CDFB3BA7A0A1}" srcOrd="1" destOrd="0" parTransId="{02F09850-F896-46E0-B9AF-B3531689CB30}" sibTransId="{9CC7E1A2-2DCC-45CD-A2B8-D6D163F8AE6F}"/>
    <dgm:cxn modelId="{108BDDF6-4209-44B7-AA4D-697FF86064A8}" type="presOf" srcId="{8A15E22E-805E-4961-AE94-22004E78A194}" destId="{F5EC81A2-EBE3-408F-AC57-A2A7E4880B6E}" srcOrd="0" destOrd="0" presId="urn:microsoft.com/office/officeart/2005/8/layout/matrix2"/>
    <dgm:cxn modelId="{4117AFB0-05DE-4B41-8DD0-AE77053956CD}" type="presParOf" srcId="{F5EC81A2-EBE3-408F-AC57-A2A7E4880B6E}" destId="{5B900FD6-B285-4FDF-BF04-29ABD8B2A3C6}" srcOrd="0" destOrd="0" presId="urn:microsoft.com/office/officeart/2005/8/layout/matrix2"/>
    <dgm:cxn modelId="{9406702E-1778-4E01-A7A2-5140E79BD2DC}" type="presParOf" srcId="{F5EC81A2-EBE3-408F-AC57-A2A7E4880B6E}" destId="{D5461C94-1D63-4A6F-A7B5-630E1BE5B480}" srcOrd="1" destOrd="0" presId="urn:microsoft.com/office/officeart/2005/8/layout/matrix2"/>
    <dgm:cxn modelId="{E457F40F-FBA2-48E2-963B-D2FC424C1FB6}" type="presParOf" srcId="{F5EC81A2-EBE3-408F-AC57-A2A7E4880B6E}" destId="{C8E36B0C-C7AA-4AC0-83FC-45417AFC82E0}" srcOrd="2" destOrd="0" presId="urn:microsoft.com/office/officeart/2005/8/layout/matrix2"/>
    <dgm:cxn modelId="{8770A27B-477A-4CBB-8422-A45C9E9125B7}" type="presParOf" srcId="{F5EC81A2-EBE3-408F-AC57-A2A7E4880B6E}" destId="{848417EF-2218-46E9-B795-47A4685B2792}" srcOrd="3" destOrd="0" presId="urn:microsoft.com/office/officeart/2005/8/layout/matrix2"/>
    <dgm:cxn modelId="{6E1A1A7F-6928-4A1D-BDA3-B752016ABB37}" type="presParOf" srcId="{F5EC81A2-EBE3-408F-AC57-A2A7E4880B6E}" destId="{706081F6-B1A7-4F78-A3C3-5F9E328FF7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00FD6-B285-4FDF-BF04-29ABD8B2A3C6}">
      <dsp:nvSpPr>
        <dsp:cNvPr id="0" name=""/>
        <dsp:cNvSpPr/>
      </dsp:nvSpPr>
      <dsp:spPr>
        <a:xfrm>
          <a:off x="1595016" y="0"/>
          <a:ext cx="6299267" cy="62992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283153"/>
        </a:solidFill>
        <a:ln w="28575">
          <a:solidFill>
            <a:srgbClr val="28315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61C94-1D63-4A6F-A7B5-630E1BE5B480}">
      <dsp:nvSpPr>
        <dsp:cNvPr id="0" name=""/>
        <dsp:cNvSpPr/>
      </dsp:nvSpPr>
      <dsp:spPr>
        <a:xfrm>
          <a:off x="2004469" y="409452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AUXILIA NA REDUÇÃO DE INSÔNIA</a:t>
          </a:r>
        </a:p>
      </dsp:txBody>
      <dsp:txXfrm>
        <a:off x="2127471" y="532454"/>
        <a:ext cx="2273702" cy="2273702"/>
      </dsp:txXfrm>
    </dsp:sp>
    <dsp:sp modelId="{C8E36B0C-C7AA-4AC0-83FC-45417AFC82E0}">
      <dsp:nvSpPr>
        <dsp:cNvPr id="0" name=""/>
        <dsp:cNvSpPr/>
      </dsp:nvSpPr>
      <dsp:spPr>
        <a:xfrm>
          <a:off x="4965124" y="409452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CONTRIBUI COM O SONO REPARADOR</a:t>
          </a:r>
        </a:p>
      </dsp:txBody>
      <dsp:txXfrm>
        <a:off x="5088126" y="532454"/>
        <a:ext cx="2273702" cy="2273702"/>
      </dsp:txXfrm>
    </dsp:sp>
    <dsp:sp modelId="{848417EF-2218-46E9-B795-47A4685B2792}">
      <dsp:nvSpPr>
        <dsp:cNvPr id="0" name=""/>
        <dsp:cNvSpPr/>
      </dsp:nvSpPr>
      <dsp:spPr>
        <a:xfrm>
          <a:off x="2004469" y="3370107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É UM SUPLEMENTO ALIMENTAR E PODE INGERIDO TODOS OS DIAS </a:t>
          </a:r>
        </a:p>
      </dsp:txBody>
      <dsp:txXfrm>
        <a:off x="2127471" y="3493109"/>
        <a:ext cx="2273702" cy="2273702"/>
      </dsp:txXfrm>
    </dsp:sp>
    <dsp:sp modelId="{706081F6-B1A7-4F78-A3C3-5F9E328FF781}">
      <dsp:nvSpPr>
        <dsp:cNvPr id="0" name=""/>
        <dsp:cNvSpPr/>
      </dsp:nvSpPr>
      <dsp:spPr>
        <a:xfrm>
          <a:off x="4965124" y="3370107"/>
          <a:ext cx="2519706" cy="2519706"/>
        </a:xfrm>
        <a:prstGeom prst="roundRect">
          <a:avLst/>
        </a:prstGeom>
        <a:noFill/>
        <a:ln w="28575" cap="flat" cmpd="sng" algn="ctr">
          <a:solidFill>
            <a:srgbClr val="2831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NÃO É UM MEDICAMENTO E NÃO CAUSA DEPENDÊNCIA</a:t>
          </a:r>
        </a:p>
      </dsp:txBody>
      <dsp:txXfrm>
        <a:off x="5088126" y="3493109"/>
        <a:ext cx="2273702" cy="2273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FCC0C7D-010E-4DB6-9F51-0D23404B2DD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3B40C9C-F69B-4F52-8AE9-F3CA29C04DC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31" y="154510"/>
            <a:ext cx="1310400" cy="3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2523499" y="1587451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708262" y="1113826"/>
            <a:ext cx="6288405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AA930C2-848C-4447-9DBC-FBA37275D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4BDFD90-808C-4BBB-AFAE-5E59CC5F2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31" y="154510"/>
            <a:ext cx="1310400" cy="38601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4EF1046-0B5C-402B-9A7E-F2029BCDC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90" y="197546"/>
            <a:ext cx="3502705" cy="65880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E0A03932-B33F-4B38-AAF9-15A6EE6708FD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339A3CE-0C67-455E-867A-9DE9926602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7029" r="10788" b="8924"/>
          <a:stretch/>
        </p:blipFill>
        <p:spPr>
          <a:xfrm>
            <a:off x="465491" y="2437038"/>
            <a:ext cx="4077634" cy="373198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C6CA1FB-94CF-40E5-95C3-BF40391D32D5}"/>
              </a:ext>
            </a:extLst>
          </p:cNvPr>
          <p:cNvSpPr txBox="1"/>
          <p:nvPr/>
        </p:nvSpPr>
        <p:spPr>
          <a:xfrm>
            <a:off x="9403726" y="4894287"/>
            <a:ext cx="2621849" cy="12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Ascórbico (Vitamina C), Glicina, L-Triptofano, Nicotinamida (Vitamina B3),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Bisglicinato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Zinco (Zinco), Cloridrato de Piridoxina (Vitamina B6), Ácido Fólico, Melatonina. Água Purificada e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70%. Conservante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Sódio e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Sórbato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Potássio. Regulador de acidez Hidróxido de Sódio. Corante INS 102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Tartrazina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Aroma idêntico ao natural de Maracujá. </a:t>
            </a:r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021C32EA-7F2C-4F36-AD66-68EBD6956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81" y="1979888"/>
            <a:ext cx="2987045" cy="4237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DA9BB5F-6105-43A3-AB4E-7BD7DEBE2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7029" r="10788" b="8924"/>
          <a:stretch/>
        </p:blipFill>
        <p:spPr>
          <a:xfrm>
            <a:off x="465491" y="2437038"/>
            <a:ext cx="4077634" cy="3731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CE4D20-B895-4D9F-A2CF-73E34357A3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EEA024E-70EE-407A-9DC7-E919531759D7}"/>
              </a:ext>
            </a:extLst>
          </p:cNvPr>
          <p:cNvSpPr/>
          <p:nvPr/>
        </p:nvSpPr>
        <p:spPr>
          <a:xfrm flipV="1">
            <a:off x="5903595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283153">
              <a:alpha val="72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434C711-407D-4982-8F10-BDE8E5376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7029" r="10788" b="8924"/>
          <a:stretch/>
        </p:blipFill>
        <p:spPr>
          <a:xfrm>
            <a:off x="7992979" y="2437038"/>
            <a:ext cx="4077634" cy="37319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F4ECD5B-50C0-4694-9D65-94450BF0E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DF3ADF3-63B2-475E-A474-8EA731873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31" y="154510"/>
            <a:ext cx="1310400" cy="3860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A61D044-C3FE-46D7-9DBF-5B7CAD2BC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28" y="677317"/>
            <a:ext cx="4047997" cy="56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F1FB8E9-37D2-47E4-834D-ED15EE49D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4084855" y="301328"/>
            <a:ext cx="3567106" cy="79268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287057" y="1381278"/>
            <a:ext cx="6698113" cy="4896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SONALEX PLUS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suplemento nutricional que combina uma dosagem segura de melatonina com nutrientes envolvidos na sua síntese endógena, como 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L-triptofano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a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Glicina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melatonina na sua forma ativa está pronta para fazer seu efeito no organismo e os demais  nutrientes metabolizarão a serotonina e melatonina endógena, ou seja, produzida pelo organismo.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5A8FB-4A3A-4776-BC58-526790279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 t="4981" r="15168"/>
          <a:stretch/>
        </p:blipFill>
        <p:spPr>
          <a:xfrm>
            <a:off x="-10940" y="81644"/>
            <a:ext cx="5134713" cy="6710400"/>
          </a:xfrm>
          <a:custGeom>
            <a:avLst/>
            <a:gdLst>
              <a:gd name="connsiteX0" fmla="*/ 0 w 4986232"/>
              <a:gd name="connsiteY0" fmla="*/ 0 h 6858000"/>
              <a:gd name="connsiteX1" fmla="*/ 3988986 w 4986232"/>
              <a:gd name="connsiteY1" fmla="*/ 0 h 6858000"/>
              <a:gd name="connsiteX2" fmla="*/ 4986232 w 4986232"/>
              <a:gd name="connsiteY2" fmla="*/ 6858000 h 6858000"/>
              <a:gd name="connsiteX3" fmla="*/ 0 w 49862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6232" h="6858000">
                <a:moveTo>
                  <a:pt x="0" y="0"/>
                </a:moveTo>
                <a:lnTo>
                  <a:pt x="3988986" y="0"/>
                </a:lnTo>
                <a:lnTo>
                  <a:pt x="49862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6706B6C-1C8B-4B6F-AA57-2706A0D1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9" y="3560057"/>
            <a:ext cx="4517571" cy="322038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449354" y="1212851"/>
            <a:ext cx="5004389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COM SONO REPARADOR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2B3E3-E5DC-4A17-9387-31ADAA6A588C}"/>
              </a:ext>
            </a:extLst>
          </p:cNvPr>
          <p:cNvSpPr txBox="1"/>
          <p:nvPr/>
        </p:nvSpPr>
        <p:spPr>
          <a:xfrm>
            <a:off x="3007564" y="2025582"/>
            <a:ext cx="8894787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hormônio responsável por induzir o sono. É produzida pela glândula pineal, localizada em nosso cérebro. Ela é conhecida também por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“hormônio do sono”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45704F4-2E5D-40A2-AF00-C44DD4AFD0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" y="2112905"/>
            <a:ext cx="2958076" cy="196821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A66B0C-6124-4D88-B577-A166D45B2865}"/>
              </a:ext>
            </a:extLst>
          </p:cNvPr>
          <p:cNvSpPr txBox="1"/>
          <p:nvPr/>
        </p:nvSpPr>
        <p:spPr>
          <a:xfrm>
            <a:off x="574735" y="4336046"/>
            <a:ext cx="8516286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glândula pineal responde a estímulos luminosos: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ausência de luz, há a ativação na produção de melatonina. </a:t>
            </a:r>
          </a:p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noite, a AUSÊNCIA de luz ESTIMULA a produção do HORMÔNIO DO SONO. 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BBCD7F-9B3C-48C4-B0AB-FE942EB3C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C3E989-7C83-40FD-842B-A3561714D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7ECE3E59-6042-4180-9461-AC7AC1501623}"/>
              </a:ext>
            </a:extLst>
          </p:cNvPr>
          <p:cNvSpPr/>
          <p:nvPr/>
        </p:nvSpPr>
        <p:spPr>
          <a:xfrm>
            <a:off x="-16607" y="-2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715940" y="1233195"/>
            <a:ext cx="5146017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REDUÇÃO DA INSÔNIA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A66B0C-6124-4D88-B577-A166D45B2865}"/>
              </a:ext>
            </a:extLst>
          </p:cNvPr>
          <p:cNvSpPr txBox="1"/>
          <p:nvPr/>
        </p:nvSpPr>
        <p:spPr>
          <a:xfrm>
            <a:off x="995785" y="2090542"/>
            <a:ext cx="10800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precursor do neurotransmissor serotonina, que auxilia na produção de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melatonina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sendo a responsável por estabilizar distúrbios do sono. Depois de entrar no cérebro, o triptofano é convertido em serotonina através de um processo mediado por enzimas, as quais necessitam, entre outros nutrientes, de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B6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VITAMINA C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ter atividade.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33251E3-9217-48D2-B4B5-F51E57BA6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C841439-ACC7-4B26-A364-A1A0BDB454C1}"/>
              </a:ext>
            </a:extLst>
          </p:cNvPr>
          <p:cNvSpPr txBox="1"/>
          <p:nvPr/>
        </p:nvSpPr>
        <p:spPr>
          <a:xfrm>
            <a:off x="995785" y="4217726"/>
            <a:ext cx="10800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através do mecanismo relacionado a uma queda de temperatura corporal resultante da vasodilatação nas células cerebrais que regulam os ritmos circadianos. Provoca o aumento da temperatura das superfícies dos pés e diminui a temperatura do corpo, esse mecanismo ajuda a dormir mais rapidamente.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10B2CE-3B8D-462F-AA6A-91124C101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33B23E7-CA8F-46A6-89A2-132A41C9E0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31" y="154510"/>
            <a:ext cx="1310400" cy="3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40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EA0B0F3-E0EF-4013-8AC9-99CA6BA1D8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6" y="319897"/>
            <a:ext cx="3502708" cy="65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5293653" y="2106537"/>
            <a:ext cx="648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mineral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essencial para que o estômago esteja com o pH ideal para a absorção do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Para que o aminoácido ingerido possa ser direcionado em maior concentração para a SÍNTESE DE SEROTONINA.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4983402" y="1234654"/>
            <a:ext cx="492804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REDUÇÃO DA INSÔNIA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5BA7968-EB85-420D-87F1-C5C35E4F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1898" r="20373" b="2363"/>
          <a:stretch>
            <a:fillRect/>
          </a:stretch>
        </p:blipFill>
        <p:spPr>
          <a:xfrm>
            <a:off x="0" y="107037"/>
            <a:ext cx="5152404" cy="6710400"/>
          </a:xfrm>
          <a:custGeom>
            <a:avLst/>
            <a:gdLst>
              <a:gd name="connsiteX0" fmla="*/ 0 w 5286633"/>
              <a:gd name="connsiteY0" fmla="*/ 0 h 6885217"/>
              <a:gd name="connsiteX1" fmla="*/ 4229307 w 5286633"/>
              <a:gd name="connsiteY1" fmla="*/ 0 h 6885217"/>
              <a:gd name="connsiteX2" fmla="*/ 5286633 w 5286633"/>
              <a:gd name="connsiteY2" fmla="*/ 6885217 h 6885217"/>
              <a:gd name="connsiteX3" fmla="*/ 0 w 5286633"/>
              <a:gd name="connsiteY3" fmla="*/ 6885217 h 688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6633" h="6885217">
                <a:moveTo>
                  <a:pt x="0" y="0"/>
                </a:moveTo>
                <a:lnTo>
                  <a:pt x="4229307" y="0"/>
                </a:lnTo>
                <a:lnTo>
                  <a:pt x="5286633" y="6885217"/>
                </a:lnTo>
                <a:lnTo>
                  <a:pt x="0" y="6885217"/>
                </a:lnTo>
                <a:close/>
              </a:path>
            </a:pathLst>
          </a:cu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8C6668-B6F9-4CAD-A50B-7A79633735AD}"/>
              </a:ext>
            </a:extLst>
          </p:cNvPr>
          <p:cNvSpPr txBox="1"/>
          <p:nvPr/>
        </p:nvSpPr>
        <p:spPr>
          <a:xfrm>
            <a:off x="5293653" y="4242524"/>
            <a:ext cx="648000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necessário que o organismo não esteja deficiente da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B3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(Niacina), pois, se houver deficiência de vitamina B3 pelo organismo, o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será desviado para a via de síntese de Niacina.</a:t>
            </a:r>
          </a:p>
        </p:txBody>
      </p:sp>
    </p:spTree>
    <p:extLst>
      <p:ext uri="{BB962C8B-B14F-4D97-AF65-F5344CB8AC3E}">
        <p14:creationId xmlns:p14="http://schemas.microsoft.com/office/powerpoint/2010/main" val="41664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63921F3-5D75-49B9-9A28-1B8ED107C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587765"/>
              </p:ext>
            </p:extLst>
          </p:nvPr>
        </p:nvGraphicFramePr>
        <p:xfrm>
          <a:off x="1351350" y="558733"/>
          <a:ext cx="9489301" cy="629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3509A26D-B533-4B57-B5B1-229A1FF23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43717" y="1023469"/>
            <a:ext cx="10800000" cy="2454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para homens e mulheres com idade igual ou maior que 19 anos, que têm dificuldade para dormir a noite.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produto contém corante </a:t>
            </a:r>
            <a:r>
              <a:rPr lang="pt-BR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tetrazina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pode causar reações alérgicas em pessoas sensíveis. Este produto não deve ser consumido por gestantes, lactantes, crianças e pessoas envolvidas em atividades que requerem atenção constante.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Pessoas com enfermidades e/ou sob o uso de medicamentos, consulte seu médico.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643717" y="4972248"/>
            <a:ext cx="10800000" cy="79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recomenda-se a ingestão de 5 mL (1/3 do copo dosador) ao </a:t>
            </a:r>
            <a:r>
              <a:rPr lang="pt-BR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dia, entre 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minutos a 2 horas antes de deitar.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2231AB-9B4A-4A2A-966E-C86704511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4071924"/>
            <a:ext cx="3502705" cy="658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A2A1AC3-E9C3-4A53-B994-A3DE2B146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224988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13274</TotalTime>
  <Words>565</Words>
  <Application>Microsoft Office PowerPoint</Application>
  <PresentationFormat>Widescreen</PresentationFormat>
  <Paragraphs>29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860</cp:revision>
  <cp:lastPrinted>2023-02-27T17:06:06Z</cp:lastPrinted>
  <dcterms:created xsi:type="dcterms:W3CDTF">2020-01-15T18:52:07Z</dcterms:created>
  <dcterms:modified xsi:type="dcterms:W3CDTF">2024-01-29T19:51:43Z</dcterms:modified>
</cp:coreProperties>
</file>