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503" r:id="rId2"/>
    <p:sldId id="504" r:id="rId3"/>
    <p:sldId id="506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03E15-B166-4AEB-8726-89FFCB6E9D3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605A2-85CD-4BC8-BBFB-FDA9B21C22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57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2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6454-799C-4CB8-9825-A35EAF710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5A30F8-689D-499D-8E6B-55886E72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723CD-D646-4418-B4CC-463D2D9D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BC4B94A0-7345-45D3-89FF-8F2A2D962FFB}" type="datetime1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71BDA-8B5D-42E5-AB76-CF49D20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7A3DE-71B7-4412-B19F-578E50F6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28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A6D9-C4E0-4315-9263-A2634B5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61B737-7FDF-4E26-A21D-4B46CA54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FAB40-5098-4F20-B007-EF41B0C6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54AFBEEC-8EA8-4681-8E04-489EDAB66107}" type="datetime1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F2017-1E7D-428A-AFC4-C65AFA02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1D58E-CB70-4814-BD53-A8E4782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3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52F66-8C43-433D-980B-369A450DE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A7089C-62A6-4870-ACC1-7CB03696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5996A-A079-4C40-8A24-1889E55B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706479BD-A839-4A5C-A8DA-0CB38B0B49D7}" type="datetime1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0C345-4357-4F40-BCE8-7E57071E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CB72B-32CF-4721-94BA-8EF6C479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53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63C3-A021-49B7-959E-65E39674864D}" type="datetime1">
              <a:rPr lang="pt-BR" smtClean="0"/>
              <a:t>17/01/2024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40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149C-99A0-4761-93A5-082B7A1D77EF}" type="datetime1">
              <a:rPr lang="pt-BR" smtClean="0"/>
              <a:t>17/01/2024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069" y="6420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6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260A-D14B-48A3-BCC1-B200676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4A2E8-DDD1-4D89-9B0C-547DB376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B48C6-E0E6-4643-9E1B-60FDDE9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A6F8CED9-B2B3-4098-997A-4E2267CD2A38}" type="datetime1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BC3FB-27FA-4B44-ADD5-FF4A0161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40C8E-67F7-42DD-AD33-C636ACF3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77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4B14-3337-4860-8880-08F27A88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7684CE-B0F2-4F07-90A4-6ACF1AF4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464FD-651D-4A56-AE1A-39784CC1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D86699C2-7085-46A1-9B8E-AD2A75A24EF5}" type="datetime1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D8F4C-D894-4CF5-938A-05138F8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EB589-B70F-42C2-969D-B5C910C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82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C25A-5FE8-4296-82FB-9BCF721B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16066-A3FE-4F8F-8F68-B9013FE8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F93F5-24E4-44EC-8F1E-59D55C07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4B4027-5BC4-4E41-8669-4D15BC4A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CD0C7FB3-8D06-430E-B91E-C66BB1A03F8C}" type="datetime1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261E69-237A-4901-96C8-BEAD4CD1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B0F49E-0BE0-4398-9B13-35873444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66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45F9C-5DCF-44D3-8BCF-7A0C316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9B8B13-7D20-497F-B9D4-D388220C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77D346-839D-43CD-B907-502768ED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E9F562-55DC-4C15-B69D-96223A733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E78A05-FE07-4CEE-BAC0-3C08A2BCE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F0A18A-449F-4D8D-B184-8B8D1997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B2DDDBA-D2B2-4EA1-9CB8-D42E8E01C9BF}" type="datetime1">
              <a:rPr lang="pt-BR" smtClean="0"/>
              <a:t>17/01/2024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6472F-AE28-48F2-AD0A-C9D5628D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5AF128-15AF-40A1-B0B3-0268B79B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18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29EF2-538E-4CF6-955A-DB8F0DF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3A4104-F00A-4A1F-93C0-826F977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132855B-3658-4E25-A96A-5E666DAC2922}" type="datetime1">
              <a:rPr lang="pt-BR" smtClean="0"/>
              <a:t>17/01/2024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44135-71DB-4058-B679-F00905FE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020BAF-4B3A-4A1D-A3CD-7B8CE61A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69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FA31B5-7E1F-478E-AEAD-60DC0B9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4B3A0CF-979F-43FA-A927-65DC49714EE7}" type="datetime1">
              <a:rPr lang="pt-BR" smtClean="0"/>
              <a:t>17/01/2024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6268E8-9740-4213-9105-D94F39D2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17C6A4-F013-4725-8B31-2BC63735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40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3030F-B319-47BB-BEE4-4D1761F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85C825-CD66-4D5F-8006-D9E68C7E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794C61-17B0-498C-B725-5197BE8E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38DB8B-489C-4912-BE93-834EAB22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34AEF2CF-27C4-4977-B8E9-391D84751BE3}" type="datetime1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337AE-78C9-49BD-83B9-BE85C5BA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6AA12-EEAB-429B-A245-92C0E886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16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F1B02-0C48-4A82-B6EF-54C1B855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3F3201-9B94-4048-AC40-185F28CCB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49D29-AB83-4689-87AC-F9BABFB3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2C602A-8931-41B9-883A-BC3D4E7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2B22E1CA-0B82-480D-AA9A-340087AC0794}" type="datetime1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35D91F-ADDD-4B24-847B-58238D67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F23FB-4E50-4D31-AE2E-2BD17D0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3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89F116F-ABFF-413A-BB81-A590D0DB3DB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D36D7C-D7D3-46DA-874A-A62AD06613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D00A8D27-2988-4BC3-BDDE-AE2F9469E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5280" r="27867" b="14720"/>
          <a:stretch/>
        </p:blipFill>
        <p:spPr>
          <a:xfrm>
            <a:off x="1964381" y="4407671"/>
            <a:ext cx="979582" cy="187651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9D34958-563A-4091-B548-0AF9755CD4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28" y="2050020"/>
            <a:ext cx="244800" cy="216744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D9A5E572-8D2D-4293-836F-A01434B94C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37" y="5636188"/>
            <a:ext cx="244800" cy="216744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6BB57DDD-1CAB-4554-8419-5463E781DD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37" y="5088243"/>
            <a:ext cx="244800" cy="216744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2A0D0D34-AA6F-450A-B60F-94BD420C23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37" y="4622125"/>
            <a:ext cx="244800" cy="21674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0C274210-30EA-4DA6-87D0-2CB3AB58D8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17" y="3327961"/>
            <a:ext cx="244800" cy="21674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4796DFA0-642D-4833-9E4C-E4CC91CB6C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17" y="3831052"/>
            <a:ext cx="244800" cy="21674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5F85AC8-DDAE-40AB-9E4B-86DBA3CB655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13" y="1042503"/>
            <a:ext cx="1678258" cy="611337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2F12C9F9-8196-47A7-874D-636331E57517}"/>
              </a:ext>
            </a:extLst>
          </p:cNvPr>
          <p:cNvSpPr txBox="1"/>
          <p:nvPr/>
        </p:nvSpPr>
        <p:spPr>
          <a:xfrm>
            <a:off x="2118942" y="2019893"/>
            <a:ext cx="78720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</a:t>
            </a:r>
            <a:r>
              <a:rPr lang="pt-BR" sz="1200" dirty="0" err="1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hepatoprotetor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sua farmácia? 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0C61AD8-7272-4993-BD15-B5FA0123FD72}"/>
              </a:ext>
            </a:extLst>
          </p:cNvPr>
          <p:cNvSpPr txBox="1"/>
          <p:nvPr/>
        </p:nvSpPr>
        <p:spPr>
          <a:xfrm>
            <a:off x="2118942" y="3297732"/>
            <a:ext cx="78720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cada flaconete vendido deixa de rentabilidade pra você? É pouco não é mesmo?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B6E70C6-20E2-4F11-8A2C-CCAA5287C0D5}"/>
              </a:ext>
            </a:extLst>
          </p:cNvPr>
          <p:cNvSpPr txBox="1"/>
          <p:nvPr/>
        </p:nvSpPr>
        <p:spPr>
          <a:xfrm>
            <a:off x="3423618" y="4407671"/>
            <a:ext cx="2480610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FIGEST!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609431E-589C-4815-B19D-D9E65BD0924E}"/>
              </a:ext>
            </a:extLst>
          </p:cNvPr>
          <p:cNvSpPr/>
          <p:nvPr/>
        </p:nvSpPr>
        <p:spPr>
          <a:xfrm>
            <a:off x="6300806" y="5606061"/>
            <a:ext cx="36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 a manutenção do sistema hepático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8675E1D-81B4-4850-A010-D29C381A7731}"/>
              </a:ext>
            </a:extLst>
          </p:cNvPr>
          <p:cNvSpPr/>
          <p:nvPr/>
        </p:nvSpPr>
        <p:spPr>
          <a:xfrm>
            <a:off x="6300806" y="4591998"/>
            <a:ext cx="34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nos processos digestivos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2D97960-6D4D-41CF-A51E-461E66256F8E}"/>
              </a:ext>
            </a:extLst>
          </p:cNvPr>
          <p:cNvSpPr/>
          <p:nvPr/>
        </p:nvSpPr>
        <p:spPr>
          <a:xfrm>
            <a:off x="6300806" y="5058116"/>
            <a:ext cx="35910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na diminuição do desconforto abdominal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4FA55D6-3AEA-4588-A711-E9E04FC43039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2FF5638E-B378-43D7-83AF-436E7AEBD4C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3A85198-BE2E-4AC7-BB19-DA7ED4608B7F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333B30-BB62-4F12-96DE-1787E808FE73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A40F477-030D-4467-9787-8F050FC5F9C1}"/>
              </a:ext>
            </a:extLst>
          </p:cNvPr>
          <p:cNvSpPr txBox="1"/>
          <p:nvPr/>
        </p:nvSpPr>
        <p:spPr>
          <a:xfrm>
            <a:off x="2118942" y="3800823"/>
            <a:ext cx="7208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imaginou pular de </a:t>
            </a:r>
            <a:r>
              <a:rPr lang="pt-BR" sz="14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R$ 1,00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14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R$ 21,00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unidade vendida?</a:t>
            </a:r>
          </a:p>
        </p:txBody>
      </p:sp>
      <p:sp>
        <p:nvSpPr>
          <p:cNvPr id="57" name="Faixa de Opções: Curva e Inclinada para Baixo 56">
            <a:extLst>
              <a:ext uri="{FF2B5EF4-FFF2-40B4-BE49-F238E27FC236}">
                <a16:creationId xmlns:a16="http://schemas.microsoft.com/office/drawing/2014/main" id="{FD31C998-EECE-41A5-8D85-FC0A4B88C750}"/>
              </a:ext>
            </a:extLst>
          </p:cNvPr>
          <p:cNvSpPr/>
          <p:nvPr/>
        </p:nvSpPr>
        <p:spPr>
          <a:xfrm>
            <a:off x="2858234" y="2479286"/>
            <a:ext cx="5040000" cy="648000"/>
          </a:xfrm>
          <a:prstGeom prst="ellipseRibbon">
            <a:avLst/>
          </a:prstGeom>
          <a:solidFill>
            <a:srgbClr val="33552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ENTÃO VAMOS FALAR SOBRE </a:t>
            </a: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OPORTUNIDADE!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2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28C09196-3DEA-4668-98C7-967A2AB61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9054" r="13964" b="17162"/>
          <a:stretch>
            <a:fillRect/>
          </a:stretch>
        </p:blipFill>
        <p:spPr>
          <a:xfrm>
            <a:off x="1306653" y="2332909"/>
            <a:ext cx="3056751" cy="3899151"/>
          </a:xfrm>
          <a:custGeom>
            <a:avLst/>
            <a:gdLst>
              <a:gd name="connsiteX0" fmla="*/ 509469 w 3056751"/>
              <a:gd name="connsiteY0" fmla="*/ 0 h 3899151"/>
              <a:gd name="connsiteX1" fmla="*/ 3056751 w 3056751"/>
              <a:gd name="connsiteY1" fmla="*/ 0 h 3899151"/>
              <a:gd name="connsiteX2" fmla="*/ 3056751 w 3056751"/>
              <a:gd name="connsiteY2" fmla="*/ 3389682 h 3899151"/>
              <a:gd name="connsiteX3" fmla="*/ 2547282 w 3056751"/>
              <a:gd name="connsiteY3" fmla="*/ 3899151 h 3899151"/>
              <a:gd name="connsiteX4" fmla="*/ 0 w 3056751"/>
              <a:gd name="connsiteY4" fmla="*/ 3899151 h 3899151"/>
              <a:gd name="connsiteX5" fmla="*/ 0 w 3056751"/>
              <a:gd name="connsiteY5" fmla="*/ 509469 h 3899151"/>
              <a:gd name="connsiteX6" fmla="*/ 509469 w 3056751"/>
              <a:gd name="connsiteY6" fmla="*/ 0 h 38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6751" h="3899151">
                <a:moveTo>
                  <a:pt x="509469" y="0"/>
                </a:moveTo>
                <a:lnTo>
                  <a:pt x="3056751" y="0"/>
                </a:lnTo>
                <a:lnTo>
                  <a:pt x="3056751" y="3389682"/>
                </a:lnTo>
                <a:cubicBezTo>
                  <a:pt x="3056751" y="3671054"/>
                  <a:pt x="2828654" y="3899151"/>
                  <a:pt x="2547282" y="3899151"/>
                </a:cubicBezTo>
                <a:lnTo>
                  <a:pt x="0" y="3899151"/>
                </a:lnTo>
                <a:lnTo>
                  <a:pt x="0" y="509469"/>
                </a:lnTo>
                <a:cubicBezTo>
                  <a:pt x="0" y="228097"/>
                  <a:pt x="228097" y="0"/>
                  <a:pt x="509469" y="0"/>
                </a:cubicBezTo>
                <a:close/>
              </a:path>
            </a:pathLst>
          </a:custGeom>
          <a:ln w="76200">
            <a:solidFill>
              <a:srgbClr val="335525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12DBE11-F434-4413-9635-47F43E9DCE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51" y="5997888"/>
            <a:ext cx="244800" cy="216744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122FE9F3-4909-46E4-94C6-99094C197A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51" y="5004708"/>
            <a:ext cx="244800" cy="21674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D339237-FB86-4E7F-88C6-F06EC94215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51" y="5529050"/>
            <a:ext cx="244800" cy="21674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722EE9F-FD83-4618-8FF2-BE6F9E38B3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35" y="1088468"/>
            <a:ext cx="1648512" cy="600502"/>
          </a:xfrm>
          <a:prstGeom prst="rect">
            <a:avLst/>
          </a:prstGeom>
        </p:spPr>
      </p:pic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DA712B11-E49E-409B-93A7-23ACCD02F5BD}"/>
              </a:ext>
            </a:extLst>
          </p:cNvPr>
          <p:cNvSpPr/>
          <p:nvPr/>
        </p:nvSpPr>
        <p:spPr>
          <a:xfrm>
            <a:off x="6120847" y="2334283"/>
            <a:ext cx="3600000" cy="1800000"/>
          </a:xfrm>
          <a:prstGeom prst="round2DiagRect">
            <a:avLst/>
          </a:prstGeom>
          <a:solidFill>
            <a:srgbClr val="B7CE95"/>
          </a:solidFill>
          <a:ln w="28575">
            <a:solidFill>
              <a:srgbClr val="335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+ TREINAMENTO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91652FF-85A2-4324-9DE3-4E8924BD0DEC}"/>
              </a:ext>
            </a:extLst>
          </p:cNvPr>
          <p:cNvSpPr txBox="1"/>
          <p:nvPr/>
        </p:nvSpPr>
        <p:spPr>
          <a:xfrm>
            <a:off x="5771197" y="5498923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R$ 49,99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FEF5B52-84BE-46C0-A229-AD64C8681C03}"/>
              </a:ext>
            </a:extLst>
          </p:cNvPr>
          <p:cNvSpPr txBox="1"/>
          <p:nvPr/>
        </p:nvSpPr>
        <p:spPr>
          <a:xfrm>
            <a:off x="5771197" y="596776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CA7E2E-A693-4FF9-BB01-544E2F9C8351}"/>
              </a:ext>
            </a:extLst>
          </p:cNvPr>
          <p:cNvSpPr txBox="1"/>
          <p:nvPr/>
        </p:nvSpPr>
        <p:spPr>
          <a:xfrm>
            <a:off x="5771197" y="497455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R$ 18,99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3D78EDB-A7CD-48DC-93BC-4D51A0C439C2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D01E3F5B-A9D2-4832-A152-6B4176F7C0F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7CD9090-66B8-492D-AD29-C0F26FE5F982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76BDDD1-4915-40DB-8AA4-C7F6FE734FE6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BD7242-3FDB-47B4-9B18-A0D684615B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51" y="3429855"/>
            <a:ext cx="2000010" cy="10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Diagonais Recortados 40">
            <a:extLst>
              <a:ext uri="{FF2B5EF4-FFF2-40B4-BE49-F238E27FC236}">
                <a16:creationId xmlns:a16="http://schemas.microsoft.com/office/drawing/2014/main" id="{A6941AC3-9E0D-47CD-BC9F-0735BA64BB0C}"/>
              </a:ext>
            </a:extLst>
          </p:cNvPr>
          <p:cNvSpPr/>
          <p:nvPr/>
        </p:nvSpPr>
        <p:spPr>
          <a:xfrm>
            <a:off x="678760" y="5387008"/>
            <a:ext cx="9234000" cy="900000"/>
          </a:xfrm>
          <a:prstGeom prst="snip2DiagRect">
            <a:avLst/>
          </a:prstGeom>
          <a:solidFill>
            <a:srgbClr val="B7C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o produto </a:t>
            </a:r>
            <a:r>
              <a:rPr lang="pt-BR" sz="14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FIGEST</a:t>
            </a:r>
            <a:r>
              <a:rPr lang="pt-BR" sz="12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atua nas funções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hepatoprotetoras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Auxiliando no </a:t>
            </a:r>
            <a:r>
              <a:rPr lang="pt-BR" sz="14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digestivo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 </a:t>
            </a:r>
            <a:r>
              <a:rPr lang="pt-BR" sz="14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alívio de desconforto abdominal, 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seus ativos atuam no alívio do fígado.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259B249-87EC-4598-9C24-5DF8BB460F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8" y="-62152"/>
            <a:ext cx="9273600" cy="138273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1850515-3828-4BFF-8F48-20D1F01502A4}"/>
              </a:ext>
            </a:extLst>
          </p:cNvPr>
          <p:cNvSpPr txBox="1"/>
          <p:nvPr/>
        </p:nvSpPr>
        <p:spPr>
          <a:xfrm>
            <a:off x="690368" y="2378209"/>
            <a:ext cx="9234000" cy="697885"/>
          </a:xfrm>
          <a:prstGeom prst="snip2DiagRect">
            <a:avLst/>
          </a:prstGeom>
          <a:solidFill>
            <a:srgbClr val="33552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570E3FF-4935-4559-9530-4AD088F60E0D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2057B0-80B4-4D8B-87D6-C8AB77AA0E66}"/>
              </a:ext>
            </a:extLst>
          </p:cNvPr>
          <p:cNvSpPr txBox="1"/>
          <p:nvPr/>
        </p:nvSpPr>
        <p:spPr>
          <a:xfrm>
            <a:off x="2939732" y="1343726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R$ 49,99</a:t>
            </a:r>
            <a:endParaRPr lang="pt-BR" b="1" dirty="0">
              <a:solidFill>
                <a:srgbClr val="335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06CECBF-A0BC-432F-AB99-EDA32AC3E156}"/>
              </a:ext>
            </a:extLst>
          </p:cNvPr>
          <p:cNvSpPr txBox="1"/>
          <p:nvPr/>
        </p:nvSpPr>
        <p:spPr>
          <a:xfrm>
            <a:off x="4215993" y="1343726"/>
            <a:ext cx="2247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</a:p>
          <a:p>
            <a:pPr algn="ctr"/>
            <a:r>
              <a:rPr lang="pt-BR" sz="16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29" name="Retângulo: Cantos Diagonais Recortados 28">
            <a:extLst>
              <a:ext uri="{FF2B5EF4-FFF2-40B4-BE49-F238E27FC236}">
                <a16:creationId xmlns:a16="http://schemas.microsoft.com/office/drawing/2014/main" id="{89800E8F-B72A-4316-B6DF-9A907D64BAAF}"/>
              </a:ext>
            </a:extLst>
          </p:cNvPr>
          <p:cNvSpPr/>
          <p:nvPr/>
        </p:nvSpPr>
        <p:spPr>
          <a:xfrm>
            <a:off x="-914401" y="188652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352B0C-6EFF-4833-9BE4-9A0F6E341A85}"/>
              </a:ext>
            </a:extLst>
          </p:cNvPr>
          <p:cNvSpPr txBox="1"/>
          <p:nvPr/>
        </p:nvSpPr>
        <p:spPr>
          <a:xfrm>
            <a:off x="1024416" y="104169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425751-110F-4F14-9F9B-B753D408ECD6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84A3614C-603E-4922-9D75-DBAAA9839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5280" r="27867" b="14720"/>
          <a:stretch/>
        </p:blipFill>
        <p:spPr>
          <a:xfrm>
            <a:off x="2004749" y="1003606"/>
            <a:ext cx="644806" cy="1235207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1E05433C-827A-456E-96CD-63B7AABC1B83}"/>
              </a:ext>
            </a:extLst>
          </p:cNvPr>
          <p:cNvSpPr txBox="1"/>
          <p:nvPr/>
        </p:nvSpPr>
        <p:spPr>
          <a:xfrm>
            <a:off x="950805" y="3855775"/>
            <a:ext cx="8395622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150000"/>
              </a:lnSpc>
              <a:buFont typeface="+mj-lt"/>
              <a:buAutoNum type="arabicParenR" startAt="2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nota você daria para qualidade da sua digestão? Sendo zero para péssimo e dez para ótimo.</a:t>
            </a:r>
          </a:p>
          <a:p>
            <a:pPr marL="261938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sua saúde? 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ou NÃO?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7C3C013-0359-4C36-A624-B5A26CFE6142}"/>
              </a:ext>
            </a:extLst>
          </p:cNvPr>
          <p:cNvSpPr txBox="1"/>
          <p:nvPr/>
        </p:nvSpPr>
        <p:spPr>
          <a:xfrm>
            <a:off x="950805" y="4661479"/>
            <a:ext cx="839520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606" indent="-278606" algn="just">
              <a:lnSpc>
                <a:spcPct val="150000"/>
              </a:lnSpc>
              <a:buFont typeface="+mj-lt"/>
              <a:buAutoNum type="arabicParenR" startAt="3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Você que está com ressaca, gostaria de realizar um tratamento eficaz para aliviar esses sintomas? 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D332D7AA-5454-4FE0-BE8E-ED1B80B5CF10}"/>
              </a:ext>
            </a:extLst>
          </p:cNvPr>
          <p:cNvCxnSpPr>
            <a:cxnSpLocks/>
          </p:cNvCxnSpPr>
          <p:nvPr/>
        </p:nvCxnSpPr>
        <p:spPr>
          <a:xfrm flipV="1">
            <a:off x="1265330" y="4600369"/>
            <a:ext cx="7920000" cy="0"/>
          </a:xfrm>
          <a:prstGeom prst="line">
            <a:avLst/>
          </a:prstGeom>
          <a:ln>
            <a:solidFill>
              <a:srgbClr val="335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A7D7118-BE13-4CED-B748-84BE0C1F0957}"/>
              </a:ext>
            </a:extLst>
          </p:cNvPr>
          <p:cNvSpPr txBox="1"/>
          <p:nvPr/>
        </p:nvSpPr>
        <p:spPr>
          <a:xfrm>
            <a:off x="950805" y="3085390"/>
            <a:ext cx="8395622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lnSpc>
                <a:spcPct val="150000"/>
              </a:lnSpc>
              <a:buAutoNum type="arabicParenR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as refeições você fica com aquela sensação de estufamento, má digestão ou barriga inchada? 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melhorar este aspecto da sua saúde? 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335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1EB84650-F712-452F-A6CA-097104DE0B00}"/>
              </a:ext>
            </a:extLst>
          </p:cNvPr>
          <p:cNvCxnSpPr>
            <a:cxnSpLocks/>
          </p:cNvCxnSpPr>
          <p:nvPr/>
        </p:nvCxnSpPr>
        <p:spPr>
          <a:xfrm flipV="1">
            <a:off x="1265330" y="3812711"/>
            <a:ext cx="7920000" cy="0"/>
          </a:xfrm>
          <a:prstGeom prst="line">
            <a:avLst/>
          </a:prstGeom>
          <a:ln>
            <a:solidFill>
              <a:srgbClr val="335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7284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278</Words>
  <Application>Microsoft Office PowerPoint</Application>
  <PresentationFormat>Papel A4 (210 x 297 mm)</PresentationFormat>
  <Paragraphs>37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Andresa Rodrigues</dc:creator>
  <cp:lastModifiedBy>Andresa Rodrigues</cp:lastModifiedBy>
  <cp:revision>1</cp:revision>
  <dcterms:created xsi:type="dcterms:W3CDTF">2024-01-17T19:30:19Z</dcterms:created>
  <dcterms:modified xsi:type="dcterms:W3CDTF">2024-01-17T19:31:26Z</dcterms:modified>
</cp:coreProperties>
</file>