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525" r:id="rId2"/>
    <p:sldId id="526" r:id="rId3"/>
    <p:sldId id="52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679F-C5D6-42EC-8343-0C15F4B29C7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DD91A-016A-4DCB-A829-3BB9E4584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2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7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16454-799C-4CB8-9825-A35EAF710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A30F8-689D-499D-8E6B-55886E72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7723CD-D646-4418-B4CC-463D2D9D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BC4B94A0-7345-45D3-89FF-8F2A2D962FFB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71BDA-8B5D-42E5-AB76-CF49D20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17A3DE-71B7-4412-B19F-578E50F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30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A6D9-C4E0-4315-9263-A2634B58C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61B737-7FDF-4E26-A21D-4B46CA54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7FAB40-5098-4F20-B007-EF41B0C6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54AFBEEC-8EA8-4681-8E04-489EDAB6610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0F2017-1E7D-428A-AFC4-C65AFA0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21D58E-CB70-4814-BD53-A8E47824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8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152F66-8C43-433D-980B-369A450DE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A7089C-62A6-4870-ACC1-7CB03696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35996A-A079-4C40-8A24-1889E55B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706479BD-A839-4A5C-A8DA-0CB38B0B49D7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0C345-4357-4F40-BCE8-7E57071E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CCB72B-32CF-4721-94BA-8EF6C47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88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63C3-A021-49B7-959E-65E39674864D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35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8E94-E4FA-4D3F-9D9B-2F359635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2F290-8368-4B3B-9794-5C2AA7DE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7" indent="0" algn="ctr">
              <a:buNone/>
              <a:defRPr sz="1625"/>
            </a:lvl2pPr>
            <a:lvl3pPr marL="742955" indent="0" algn="ctr">
              <a:buNone/>
              <a:defRPr sz="1463"/>
            </a:lvl3pPr>
            <a:lvl4pPr marL="1114432" indent="0" algn="ctr">
              <a:buNone/>
              <a:defRPr sz="1300"/>
            </a:lvl4pPr>
            <a:lvl5pPr marL="1485910" indent="0" algn="ctr">
              <a:buNone/>
              <a:defRPr sz="1300"/>
            </a:lvl5pPr>
            <a:lvl6pPr marL="1857387" indent="0" algn="ctr">
              <a:buNone/>
              <a:defRPr sz="1300"/>
            </a:lvl6pPr>
            <a:lvl7pPr marL="2228865" indent="0" algn="ctr">
              <a:buNone/>
              <a:defRPr sz="1300"/>
            </a:lvl7pPr>
            <a:lvl8pPr marL="2600342" indent="0" algn="ctr">
              <a:buNone/>
              <a:defRPr sz="1300"/>
            </a:lvl8pPr>
            <a:lvl9pPr marL="297182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0D99-D862-4020-A797-FD55865C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id="{71EB9AB2-57AE-4B96-924C-8CF852496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149C-99A0-4761-93A5-082B7A1D77EF}" type="datetime1">
              <a:rPr lang="pt-BR" smtClean="0"/>
              <a:t>15/01/2024</a:t>
            </a:fld>
            <a:endParaRPr lang="pt-BR"/>
          </a:p>
        </p:txBody>
      </p:sp>
      <p:sp>
        <p:nvSpPr>
          <p:cNvPr id="14" name="Espaço Reservado para Número de Slide 5">
            <a:extLst>
              <a:ext uri="{FF2B5EF4-FFF2-40B4-BE49-F238E27FC236}">
                <a16:creationId xmlns:a16="http://schemas.microsoft.com/office/drawing/2014/main" id="{E4BD00F9-55CD-4D79-A661-EF6E96B3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3069" y="6420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26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260A-D14B-48A3-BCC1-B2006766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4A2E8-DDD1-4D89-9B0C-547DB3765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2B48C6-E0E6-4643-9E1B-60FDDE92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A6F8CED9-B2B3-4098-997A-4E2267CD2A38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BC3FB-27FA-4B44-ADD5-FF4A0161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40C8E-67F7-42DD-AD33-C636ACF3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54B14-3337-4860-8880-08F27A88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7684CE-B0F2-4F07-90A4-6ACF1AF4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464FD-651D-4A56-AE1A-39784CC1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D86699C2-7085-46A1-9B8E-AD2A75A24EF5}" type="datetime1">
              <a:rPr lang="pt-BR" smtClean="0"/>
              <a:t>15/01/2024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8F4C-D894-4CF5-938A-05138F8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EB589-B70F-42C2-969D-B5C910C5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9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C25A-5FE8-4296-82FB-9BCF721B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6066-A3FE-4F8F-8F68-B9013FE8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F93F5-24E4-44EC-8F1E-59D55C07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4B4027-5BC4-4E41-8669-4D15BC4A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CD0C7FB3-8D06-430E-B91E-C66BB1A03F8C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261E69-237A-4901-96C8-BEAD4CD1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B0F49E-0BE0-4398-9B13-35873444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57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45F9C-5DCF-44D3-8BCF-7A0C316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B8B13-7D20-497F-B9D4-D388220C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77D346-839D-43CD-B907-502768ED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E9F562-55DC-4C15-B69D-96223A733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E78A05-FE07-4CEE-BAC0-3C08A2BC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F0A18A-449F-4D8D-B184-8B8D199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B2DDDBA-D2B2-4EA1-9CB8-D42E8E01C9BF}" type="datetime1">
              <a:rPr lang="pt-BR" smtClean="0"/>
              <a:t>15/01/2024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A6472F-AE28-48F2-AD0A-C9D5628D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5AF128-15AF-40A1-B0B3-0268B79B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40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29EF2-538E-4CF6-955A-DB8F0DFD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3A4104-F00A-4A1F-93C0-826F977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132855B-3658-4E25-A96A-5E666DAC2922}" type="datetime1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844135-71DB-4058-B679-F00905FE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020BAF-4B3A-4A1D-A3CD-7B8CE61A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FA31B5-7E1F-478E-AEAD-60DC0B92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F4B3A0CF-979F-43FA-A927-65DC49714EE7}" type="datetime1">
              <a:rPr lang="pt-BR" smtClean="0"/>
              <a:t>15/01/2024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6268E8-9740-4213-9105-D94F39D2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17C6A4-F013-4725-8B31-2BC6373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5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3030F-B319-47BB-BEE4-4D1761F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85C825-CD66-4D5F-8006-D9E68C7E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794C61-17B0-498C-B725-5197BE8E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38DB8B-489C-4912-BE93-834EAB22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34AEF2CF-27C4-4977-B8E9-391D84751BE3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337AE-78C9-49BD-83B9-BE85C5BA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6AA12-EEAB-429B-A245-92C0E886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F1B02-0C48-4A82-B6EF-54C1B855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3F3201-9B94-4048-AC40-185F28CCB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9D29-AB83-4689-87AC-F9BABFB34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2C602A-8931-41B9-883A-BC3D4E7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2B22E1CA-0B82-480D-AA9A-340087AC0794}" type="datetime1">
              <a:rPr lang="pt-BR" smtClean="0"/>
              <a:t>15/01/2024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35D91F-ADDD-4B24-847B-58238D6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5506119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FF23FB-4E50-4D31-AE2E-2BD17D0C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5506119"/>
            <a:ext cx="2228850" cy="365125"/>
          </a:xfrm>
          <a:prstGeom prst="rect">
            <a:avLst/>
          </a:prstGeom>
        </p:spPr>
        <p:txBody>
          <a:bodyPr/>
          <a:lstStyle/>
          <a:p>
            <a:fld id="{65034303-4BDC-49CF-B323-B1E36980B0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71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89F116F-ABFF-413A-BB81-A590D0DB3DB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D36D7C-D7D3-46DA-874A-A62AD06613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1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514E91FF-7C57-450E-93C4-EDE470056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56" y="4883278"/>
            <a:ext cx="244800" cy="21674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BB6AE9B-A6F1-4452-969E-CB0FB64628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56" y="5365050"/>
            <a:ext cx="244800" cy="216743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42CCCFE9-E372-466B-996F-0C391571603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56" y="5842481"/>
            <a:ext cx="244800" cy="21674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38290CEB-E31F-4351-9277-C062FD539F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3" y="3549897"/>
            <a:ext cx="244800" cy="216743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29DE27C-9396-4353-AA58-2877C0F33D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3" y="2199538"/>
            <a:ext cx="244800" cy="216743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1D3593B-7E3E-4F8A-91E0-7789CCD3A9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3" y="2950850"/>
            <a:ext cx="244800" cy="21674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0F0D52-88AA-4F0D-8BF1-F491F9D1EE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52" y="1143555"/>
            <a:ext cx="2456986" cy="63079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68650D-9936-4363-9E8E-F2056BCB784C}"/>
              </a:ext>
            </a:extLst>
          </p:cNvPr>
          <p:cNvSpPr txBox="1"/>
          <p:nvPr/>
        </p:nvSpPr>
        <p:spPr>
          <a:xfrm>
            <a:off x="1514591" y="3481590"/>
            <a:ext cx="792000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tem um produto que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tenha contraindicação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 causa sonolência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substituir e associar a venda destes medicamentos 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RENTABILIZAR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ainda mais seus resultados?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1514591" y="2001832"/>
            <a:ext cx="792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xaropes na sua farmácia, como </a:t>
            </a:r>
            <a:r>
              <a:rPr lang="pt-BR" sz="1200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200" dirty="0" err="1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Melagrião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dentre outros? </a:t>
            </a:r>
          </a:p>
          <a:p>
            <a:pPr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antigripais, pastilhas e spray para garganta, você vende bem não é mesmo?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1514591" y="2920722"/>
            <a:ext cx="792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você vende todos os meses destes medicamentos juntos?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424229" y="4708442"/>
            <a:ext cx="2988000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EXPEBIO,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disponível em duas versões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e kids!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7052140" y="4853150"/>
            <a:ext cx="288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para o conforto na garganta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7052141" y="5334922"/>
            <a:ext cx="288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no sistema respiratório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7052140" y="5812353"/>
            <a:ext cx="288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 a imunidade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04196F1-9686-43D9-A53C-08B0BF720CCA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AE04341F-0189-47D4-A835-0B371A03DB69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1FAE894-9E07-4F62-ABA8-0283261F255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CBFA329-0A21-4BFB-8EBE-AB7B8ADF7961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0DEF11-585C-459E-AD34-E6449AEE7F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3572" r="25522" b="14805"/>
          <a:stretch/>
        </p:blipFill>
        <p:spPr>
          <a:xfrm>
            <a:off x="1322078" y="4648998"/>
            <a:ext cx="919155" cy="159078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B01C495-FCC9-4E3F-8A1E-4337854856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3" t="6466" r="36169" b="7227"/>
          <a:stretch/>
        </p:blipFill>
        <p:spPr>
          <a:xfrm>
            <a:off x="2562001" y="5087321"/>
            <a:ext cx="821835" cy="15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FF722FEA-7FD0-48B2-BCD6-F5D6DC52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11192" r="11684" b="11126"/>
          <a:stretch>
            <a:fillRect/>
          </a:stretch>
        </p:blipFill>
        <p:spPr>
          <a:xfrm>
            <a:off x="1071674" y="2719750"/>
            <a:ext cx="3600000" cy="3240000"/>
          </a:xfrm>
          <a:custGeom>
            <a:avLst/>
            <a:gdLst>
              <a:gd name="connsiteX0" fmla="*/ 540011 w 3600000"/>
              <a:gd name="connsiteY0" fmla="*/ 0 h 3240000"/>
              <a:gd name="connsiteX1" fmla="*/ 3600000 w 3600000"/>
              <a:gd name="connsiteY1" fmla="*/ 0 h 3240000"/>
              <a:gd name="connsiteX2" fmla="*/ 3600000 w 3600000"/>
              <a:gd name="connsiteY2" fmla="*/ 2699989 h 3240000"/>
              <a:gd name="connsiteX3" fmla="*/ 3059989 w 3600000"/>
              <a:gd name="connsiteY3" fmla="*/ 3240000 h 3240000"/>
              <a:gd name="connsiteX4" fmla="*/ 0 w 3600000"/>
              <a:gd name="connsiteY4" fmla="*/ 3240000 h 3240000"/>
              <a:gd name="connsiteX5" fmla="*/ 0 w 3600000"/>
              <a:gd name="connsiteY5" fmla="*/ 540011 h 3240000"/>
              <a:gd name="connsiteX6" fmla="*/ 540011 w 3600000"/>
              <a:gd name="connsiteY6" fmla="*/ 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0" h="3240000">
                <a:moveTo>
                  <a:pt x="540011" y="0"/>
                </a:moveTo>
                <a:lnTo>
                  <a:pt x="3600000" y="0"/>
                </a:lnTo>
                <a:lnTo>
                  <a:pt x="3600000" y="2699989"/>
                </a:lnTo>
                <a:cubicBezTo>
                  <a:pt x="3600000" y="2998229"/>
                  <a:pt x="3358229" y="3240000"/>
                  <a:pt x="3059989" y="3240000"/>
                </a:cubicBezTo>
                <a:lnTo>
                  <a:pt x="0" y="3240000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ln w="76200">
            <a:solidFill>
              <a:srgbClr val="FE5000"/>
            </a:solidFill>
          </a:ln>
          <a:effectLst>
            <a:outerShdw blurRad="254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7915E627-CDEC-4D5D-BA34-0A666B5B71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1131972"/>
            <a:ext cx="2456986" cy="63079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6E528E1-4BF1-455B-9066-C5C0B503D4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2" y="5109245"/>
            <a:ext cx="244800" cy="21674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A5BEAFF-02EF-4165-89E1-B58A6A3F9C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2" y="5602690"/>
            <a:ext cx="244800" cy="21674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3819A69-33DE-4317-B155-6CA076ACF4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2" y="6129843"/>
            <a:ext cx="244800" cy="216743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128105" y="2222250"/>
            <a:ext cx="3600000" cy="1800000"/>
          </a:xfrm>
          <a:prstGeom prst="round2DiagRect">
            <a:avLst/>
          </a:prstGeom>
          <a:solidFill>
            <a:srgbClr val="005E5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</a:t>
            </a: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1652FF-85A2-4324-9DE3-4E8924BD0DEC}"/>
              </a:ext>
            </a:extLst>
          </p:cNvPr>
          <p:cNvSpPr txBox="1"/>
          <p:nvPr/>
        </p:nvSpPr>
        <p:spPr>
          <a:xfrm>
            <a:off x="5726940" y="5572562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R$ 29,99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FEF5B52-84BE-46C0-A229-AD64C8681C03}"/>
              </a:ext>
            </a:extLst>
          </p:cNvPr>
          <p:cNvSpPr txBox="1"/>
          <p:nvPr/>
        </p:nvSpPr>
        <p:spPr>
          <a:xfrm>
            <a:off x="5726940" y="609971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R$ 5,00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CA7E2E-A693-4FF9-BB01-544E2F9C8351}"/>
              </a:ext>
            </a:extLst>
          </p:cNvPr>
          <p:cNvSpPr txBox="1"/>
          <p:nvPr/>
        </p:nvSpPr>
        <p:spPr>
          <a:xfrm>
            <a:off x="5726940" y="5079117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R$ 11,99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E5A848B-0B19-4817-8C39-F92D5D3EDC9B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2" name="Retângulo: Cantos Diagonais Recortados 21">
            <a:extLst>
              <a:ext uri="{FF2B5EF4-FFF2-40B4-BE49-F238E27FC236}">
                <a16:creationId xmlns:a16="http://schemas.microsoft.com/office/drawing/2014/main" id="{82F1E48B-93A4-41D6-917B-3A575BF0F6CB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DC8C10-E491-469C-B339-9CDC56A6B1E4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EB31C6-AEFC-4231-878A-025196DED903}"/>
              </a:ext>
            </a:extLst>
          </p:cNvPr>
          <p:cNvSpPr txBox="1"/>
          <p:nvPr/>
        </p:nvSpPr>
        <p:spPr>
          <a:xfrm>
            <a:off x="327279" y="408655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BF81AC2-2560-42ED-BC13-0B42BD854E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72" y="3245268"/>
            <a:ext cx="1461480" cy="1190667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C96AA8F7-0870-4338-AF7A-0D96C697DC16}"/>
              </a:ext>
            </a:extLst>
          </p:cNvPr>
          <p:cNvSpPr txBox="1"/>
          <p:nvPr/>
        </p:nvSpPr>
        <p:spPr>
          <a:xfrm>
            <a:off x="5568232" y="4446549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E KIDS</a:t>
            </a:r>
          </a:p>
        </p:txBody>
      </p:sp>
    </p:spTree>
    <p:extLst>
      <p:ext uri="{BB962C8B-B14F-4D97-AF65-F5344CB8AC3E}">
        <p14:creationId xmlns:p14="http://schemas.microsoft.com/office/powerpoint/2010/main" val="159119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D63999-ABBA-4546-8567-85F0A7DDC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53" y="4192"/>
            <a:ext cx="9287276" cy="1316312"/>
          </a:xfrm>
          <a:prstGeom prst="rect">
            <a:avLst/>
          </a:prstGeom>
        </p:spPr>
      </p:pic>
      <p:sp>
        <p:nvSpPr>
          <p:cNvPr id="23" name="Retângulo: Cantos Diagonais Recortados 22">
            <a:extLst>
              <a:ext uri="{FF2B5EF4-FFF2-40B4-BE49-F238E27FC236}">
                <a16:creationId xmlns:a16="http://schemas.microsoft.com/office/drawing/2014/main" id="{794E3242-4892-4A23-926C-8CFEAA43B7A6}"/>
              </a:ext>
            </a:extLst>
          </p:cNvPr>
          <p:cNvSpPr/>
          <p:nvPr/>
        </p:nvSpPr>
        <p:spPr>
          <a:xfrm>
            <a:off x="688554" y="5536377"/>
            <a:ext cx="9234000" cy="864000"/>
          </a:xfrm>
          <a:prstGeom prst="snip2Diag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um produto completo pra atender a sua necessidade, é o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EXPEBIO.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xarope com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Iodeto de potássio, Zinco, Vitamina C e Mel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completa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atender as suas necessidade.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F6EC8A6F-6414-4A54-A3DA-FBCCD1F96086}"/>
              </a:ext>
            </a:extLst>
          </p:cNvPr>
          <p:cNvSpPr/>
          <p:nvPr/>
        </p:nvSpPr>
        <p:spPr>
          <a:xfrm>
            <a:off x="688554" y="2525406"/>
            <a:ext cx="9233775" cy="504245"/>
          </a:xfrm>
          <a:prstGeom prst="snip2Diag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B9053B9-0668-49F8-AA17-FA692482BC0C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2057B0-80B4-4D8B-87D6-C8AB77AA0E66}"/>
              </a:ext>
            </a:extLst>
          </p:cNvPr>
          <p:cNvSpPr txBox="1"/>
          <p:nvPr/>
        </p:nvSpPr>
        <p:spPr>
          <a:xfrm>
            <a:off x="3113518" y="1292276"/>
            <a:ext cx="1455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</a:t>
            </a:r>
          </a:p>
          <a:p>
            <a:pPr algn="ctr"/>
            <a:r>
              <a:rPr lang="pt-BR" sz="14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Sugerido</a:t>
            </a:r>
          </a:p>
          <a:p>
            <a:pPr algn="ctr"/>
            <a:r>
              <a:rPr lang="pt-BR" sz="16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R$ 29,99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991252" y="3225040"/>
            <a:ext cx="828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lnSpc>
                <a:spcPct val="150000"/>
              </a:lnSpc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reforçou a imunidade do seu sistema respiratório este ano?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saúde dele?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991252" y="3964033"/>
            <a:ext cx="828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lnSpc>
                <a:spcPct val="150000"/>
              </a:lnSpc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que vem comprar este antigripal, já reforçou a imunidade do seu sistema respiratório este ano?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6700"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 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991252" y="4644984"/>
            <a:ext cx="8280000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Você que tem um filho(a) já reforçou a imunidade do sistema respiratório dele este ano?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  <a:p>
            <a:pPr marL="265113" indent="1588" algn="just">
              <a:lnSpc>
                <a:spcPct val="150000"/>
              </a:lnSpc>
            </a:pP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saúde dele? 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1AD51E3-5F03-43A4-A38D-C74A9239675B}"/>
              </a:ext>
            </a:extLst>
          </p:cNvPr>
          <p:cNvCxnSpPr>
            <a:cxnSpLocks/>
          </p:cNvCxnSpPr>
          <p:nvPr/>
        </p:nvCxnSpPr>
        <p:spPr>
          <a:xfrm flipV="1">
            <a:off x="1270656" y="3886342"/>
            <a:ext cx="7920000" cy="0"/>
          </a:xfrm>
          <a:prstGeom prst="line">
            <a:avLst/>
          </a:prstGeom>
          <a:ln w="952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E4C940D-EC26-43C8-BAEE-48404E39C2B3}"/>
              </a:ext>
            </a:extLst>
          </p:cNvPr>
          <p:cNvCxnSpPr>
            <a:cxnSpLocks/>
          </p:cNvCxnSpPr>
          <p:nvPr/>
        </p:nvCxnSpPr>
        <p:spPr>
          <a:xfrm flipV="1">
            <a:off x="1270656" y="4591360"/>
            <a:ext cx="7920000" cy="0"/>
          </a:xfrm>
          <a:prstGeom prst="line">
            <a:avLst/>
          </a:prstGeom>
          <a:ln w="9525">
            <a:solidFill>
              <a:srgbClr val="FE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4515909" y="1292276"/>
            <a:ext cx="226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FE5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R$ 5,00  </a:t>
            </a:r>
          </a:p>
        </p:txBody>
      </p:sp>
      <p:sp>
        <p:nvSpPr>
          <p:cNvPr id="27" name="Retângulo: Cantos Diagonais Recortados 26">
            <a:extLst>
              <a:ext uri="{FF2B5EF4-FFF2-40B4-BE49-F238E27FC236}">
                <a16:creationId xmlns:a16="http://schemas.microsoft.com/office/drawing/2014/main" id="{B35A4708-3A58-4E17-9653-C33B051AA27B}"/>
              </a:ext>
            </a:extLst>
          </p:cNvPr>
          <p:cNvSpPr/>
          <p:nvPr/>
        </p:nvSpPr>
        <p:spPr>
          <a:xfrm>
            <a:off x="-914401" y="173615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352B0C-6EFF-4833-9BE4-9A0F6E341A85}"/>
              </a:ext>
            </a:extLst>
          </p:cNvPr>
          <p:cNvSpPr txBox="1"/>
          <p:nvPr/>
        </p:nvSpPr>
        <p:spPr>
          <a:xfrm>
            <a:off x="808189" y="108204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CA9A9B5-F80F-483B-9EA8-8821A11404D0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EEF56FF-7E73-4833-815D-0C1C61788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3572" r="25522" b="14805"/>
          <a:stretch/>
        </p:blipFill>
        <p:spPr>
          <a:xfrm>
            <a:off x="1102987" y="1079643"/>
            <a:ext cx="720000" cy="124611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6ED951C-E6AB-416E-8E18-DD96C00E4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3" t="6466" r="36169" b="7227"/>
          <a:stretch/>
        </p:blipFill>
        <p:spPr>
          <a:xfrm>
            <a:off x="2266050" y="1113108"/>
            <a:ext cx="653381" cy="1193941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42246CC6-6162-4A67-BF84-197DF787A31F}"/>
              </a:ext>
            </a:extLst>
          </p:cNvPr>
          <p:cNvSpPr txBox="1"/>
          <p:nvPr/>
        </p:nvSpPr>
        <p:spPr>
          <a:xfrm>
            <a:off x="4714186" y="295167"/>
            <a:ext cx="2877239" cy="52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0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com a venda  de antigripais, pastilhas e spray para garganta, dentre outros,</a:t>
            </a:r>
          </a:p>
        </p:txBody>
      </p:sp>
    </p:spTree>
    <p:extLst>
      <p:ext uri="{BB962C8B-B14F-4D97-AF65-F5344CB8AC3E}">
        <p14:creationId xmlns:p14="http://schemas.microsoft.com/office/powerpoint/2010/main" val="14744715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348</Words>
  <Application>Microsoft Office PowerPoint</Application>
  <PresentationFormat>Papel A4 (210 x 297 mm)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1</cp:revision>
  <dcterms:created xsi:type="dcterms:W3CDTF">2024-01-15T13:54:19Z</dcterms:created>
  <dcterms:modified xsi:type="dcterms:W3CDTF">2024-01-15T13:55:21Z</dcterms:modified>
</cp:coreProperties>
</file>