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499" r:id="rId2"/>
    <p:sldId id="500" r:id="rId3"/>
    <p:sldId id="502" r:id="rId4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16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0D8FE9-C841-4793-BD2A-C32030BCCD25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F0A90-26AB-4B6E-8604-1933ACB3DF88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2720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33771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/>
              <a:t>Arial 12</a:t>
            </a:r>
          </a:p>
        </p:txBody>
      </p:sp>
    </p:spTree>
    <p:extLst>
      <p:ext uri="{BB962C8B-B14F-4D97-AF65-F5344CB8AC3E}">
        <p14:creationId xmlns:p14="http://schemas.microsoft.com/office/powerpoint/2010/main" val="1727710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485311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756617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961968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8616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605713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292855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255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44416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70090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80904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386617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530B10-58CE-478A-96FD-015282BF5FFB}" type="datetimeFigureOut">
              <a:rPr lang="pt-BR" smtClean="0"/>
              <a:t>15/01/2024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BB3361-D46D-4C43-8338-A8FB16850453}" type="slidenum">
              <a:rPr lang="pt-BR" smtClean="0"/>
              <a:t>‹nº›</a:t>
            </a:fld>
            <a:endParaRPr lang="pt-BR"/>
          </a:p>
        </p:txBody>
      </p:sp>
      <p:pic>
        <p:nvPicPr>
          <p:cNvPr id="7" name="Imagem 6">
            <a:extLst>
              <a:ext uri="{FF2B5EF4-FFF2-40B4-BE49-F238E27FC236}">
                <a16:creationId xmlns:a16="http://schemas.microsoft.com/office/drawing/2014/main" id="{2C64213E-9FD7-44E1-AE8A-6CC339A09D5A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6459176"/>
            <a:ext cx="1045155" cy="284434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367FD630-2950-4BFA-A32D-968AF687FC61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1534" y="194600"/>
            <a:ext cx="1044000" cy="39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072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>
            <a:extLst>
              <a:ext uri="{FF2B5EF4-FFF2-40B4-BE49-F238E27FC236}">
                <a16:creationId xmlns:a16="http://schemas.microsoft.com/office/drawing/2014/main" id="{5D0D326C-15ED-4A9F-AB83-4A3ACC972C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35" y="2133917"/>
            <a:ext cx="244800" cy="216948"/>
          </a:xfrm>
          <a:prstGeom prst="rect">
            <a:avLst/>
          </a:prstGeom>
        </p:spPr>
      </p:pic>
      <p:pic>
        <p:nvPicPr>
          <p:cNvPr id="37" name="Imagem 36">
            <a:extLst>
              <a:ext uri="{FF2B5EF4-FFF2-40B4-BE49-F238E27FC236}">
                <a16:creationId xmlns:a16="http://schemas.microsoft.com/office/drawing/2014/main" id="{D83A1572-2400-451F-B47F-42D9C6BB6B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35" y="3272973"/>
            <a:ext cx="244800" cy="216948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3346A952-B5D4-46E1-B702-93A74A02571A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35" y="3674363"/>
            <a:ext cx="244800" cy="216948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9A653AC3-4CA9-4A71-874D-57B294E5BE39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35" y="4548673"/>
            <a:ext cx="244800" cy="216948"/>
          </a:xfrm>
          <a:prstGeom prst="rect">
            <a:avLst/>
          </a:prstGeom>
        </p:spPr>
      </p:pic>
      <p:pic>
        <p:nvPicPr>
          <p:cNvPr id="51" name="Imagem 50">
            <a:extLst>
              <a:ext uri="{FF2B5EF4-FFF2-40B4-BE49-F238E27FC236}">
                <a16:creationId xmlns:a16="http://schemas.microsoft.com/office/drawing/2014/main" id="{48995781-2D73-4A96-ABBD-CD3E507A56F1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840" y="4947598"/>
            <a:ext cx="244800" cy="216948"/>
          </a:xfrm>
          <a:prstGeom prst="rect">
            <a:avLst/>
          </a:prstGeom>
        </p:spPr>
      </p:pic>
      <p:pic>
        <p:nvPicPr>
          <p:cNvPr id="52" name="Imagem 51">
            <a:extLst>
              <a:ext uri="{FF2B5EF4-FFF2-40B4-BE49-F238E27FC236}">
                <a16:creationId xmlns:a16="http://schemas.microsoft.com/office/drawing/2014/main" id="{A107EA67-228D-4419-AEF2-6E459224C91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6621" y="5991686"/>
            <a:ext cx="244800" cy="216948"/>
          </a:xfrm>
          <a:prstGeom prst="rect">
            <a:avLst/>
          </a:prstGeom>
        </p:spPr>
      </p:pic>
      <p:pic>
        <p:nvPicPr>
          <p:cNvPr id="53" name="Imagem 52">
            <a:extLst>
              <a:ext uri="{FF2B5EF4-FFF2-40B4-BE49-F238E27FC236}">
                <a16:creationId xmlns:a16="http://schemas.microsoft.com/office/drawing/2014/main" id="{88694EC3-0799-46CD-BBC2-8A4619657BC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8234" y="5443741"/>
            <a:ext cx="244800" cy="216948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280051FE-7382-49CC-91FF-35B0317C413D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6519" y="1045986"/>
            <a:ext cx="1775295" cy="952011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2368650D-9936-4363-9E8E-F2056BCB784C}"/>
              </a:ext>
            </a:extLst>
          </p:cNvPr>
          <p:cNvSpPr txBox="1"/>
          <p:nvPr/>
        </p:nvSpPr>
        <p:spPr>
          <a:xfrm>
            <a:off x="1649042" y="4009544"/>
            <a:ext cx="7609565" cy="3351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sabia que o uso destes medicamentos a longo prazo podem sobrecarregar o fígado dos seus clientes?</a:t>
            </a:r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2F12C9F9-8196-47A7-874D-636331E57517}"/>
              </a:ext>
            </a:extLst>
          </p:cNvPr>
          <p:cNvSpPr txBox="1"/>
          <p:nvPr/>
        </p:nvSpPr>
        <p:spPr>
          <a:xfrm>
            <a:off x="1649042" y="2103892"/>
            <a:ext cx="787202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já fez um tratamento DETOX para desintoxicar as impurezas do seu organismo este ano?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30" name="CaixaDeTexto 29">
            <a:extLst>
              <a:ext uri="{FF2B5EF4-FFF2-40B4-BE49-F238E27FC236}">
                <a16:creationId xmlns:a16="http://schemas.microsoft.com/office/drawing/2014/main" id="{90C61AD8-7272-4993-BD15-B5FA0123FD72}"/>
              </a:ext>
            </a:extLst>
          </p:cNvPr>
          <p:cNvSpPr txBox="1"/>
          <p:nvPr/>
        </p:nvSpPr>
        <p:spPr>
          <a:xfrm>
            <a:off x="1649041" y="3242847"/>
            <a:ext cx="7992000" cy="277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vende bem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 DE USO CONTÍNUO </a:t>
            </a:r>
            <a:r>
              <a:rPr lang="pt-BR" sz="12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e/ou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CONTROLADOS</a:t>
            </a:r>
            <a:r>
              <a:rPr lang="pt-BR" sz="12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 sua farmácia, não é mesmo?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0B6E70C6-20E2-4F11-8A2C-CCAA5287C0D5}"/>
              </a:ext>
            </a:extLst>
          </p:cNvPr>
          <p:cNvSpPr txBox="1"/>
          <p:nvPr/>
        </p:nvSpPr>
        <p:spPr>
          <a:xfrm>
            <a:off x="3235172" y="4947598"/>
            <a:ext cx="2480610" cy="15240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Conheça o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</a:t>
            </a:r>
          </a:p>
          <a:p>
            <a:pPr algn="ctr">
              <a:lnSpc>
                <a:spcPct val="150000"/>
              </a:lnSpc>
            </a:pPr>
            <a:r>
              <a:rPr lang="pt-BR" sz="16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Vendas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FIGEST DTX MATINAL!  </a:t>
            </a:r>
          </a:p>
        </p:txBody>
      </p:sp>
      <p:sp>
        <p:nvSpPr>
          <p:cNvPr id="34" name="Retângulo 33">
            <a:extLst>
              <a:ext uri="{FF2B5EF4-FFF2-40B4-BE49-F238E27FC236}">
                <a16:creationId xmlns:a16="http://schemas.microsoft.com/office/drawing/2014/main" id="{3609431E-589C-4815-B19D-D9E65BD0924E}"/>
              </a:ext>
            </a:extLst>
          </p:cNvPr>
          <p:cNvSpPr/>
          <p:nvPr/>
        </p:nvSpPr>
        <p:spPr>
          <a:xfrm>
            <a:off x="6351606" y="5961661"/>
            <a:ext cx="360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no alívio de inchaço abdominal</a:t>
            </a:r>
          </a:p>
        </p:txBody>
      </p:sp>
      <p:sp>
        <p:nvSpPr>
          <p:cNvPr id="35" name="Retângulo 34">
            <a:extLst>
              <a:ext uri="{FF2B5EF4-FFF2-40B4-BE49-F238E27FC236}">
                <a16:creationId xmlns:a16="http://schemas.microsoft.com/office/drawing/2014/main" id="{18675E1D-81B4-4850-A010-D29C381A7731}"/>
              </a:ext>
            </a:extLst>
          </p:cNvPr>
          <p:cNvSpPr/>
          <p:nvPr/>
        </p:nvSpPr>
        <p:spPr>
          <a:xfrm>
            <a:off x="6351606" y="4947598"/>
            <a:ext cx="3420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Contribui no processo de DETOX do organismo</a:t>
            </a:r>
          </a:p>
        </p:txBody>
      </p:sp>
      <p:sp>
        <p:nvSpPr>
          <p:cNvPr id="36" name="Retângulo 35">
            <a:extLst>
              <a:ext uri="{FF2B5EF4-FFF2-40B4-BE49-F238E27FC236}">
                <a16:creationId xmlns:a16="http://schemas.microsoft.com/office/drawing/2014/main" id="{22D97960-6D4D-41CF-A51E-461E66256F8E}"/>
              </a:ext>
            </a:extLst>
          </p:cNvPr>
          <p:cNvSpPr/>
          <p:nvPr/>
        </p:nvSpPr>
        <p:spPr>
          <a:xfrm>
            <a:off x="6351606" y="5413716"/>
            <a:ext cx="316945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Fornece a manutenção do sistema hepático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14FA55D6-3AEA-4588-A711-E9E04FC43039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2FF5638E-B378-43D7-83AF-436E7AEBD4C5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tângulo 24">
            <a:extLst>
              <a:ext uri="{FF2B5EF4-FFF2-40B4-BE49-F238E27FC236}">
                <a16:creationId xmlns:a16="http://schemas.microsoft.com/office/drawing/2014/main" id="{33A85198-BE2E-4AC7-BB19-DA7ED4608B7F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22" name="CaixaDeTexto 21">
            <a:extLst>
              <a:ext uri="{FF2B5EF4-FFF2-40B4-BE49-F238E27FC236}">
                <a16:creationId xmlns:a16="http://schemas.microsoft.com/office/drawing/2014/main" id="{7D333B30-BB62-4F12-96DE-1787E808FE73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sp>
        <p:nvSpPr>
          <p:cNvPr id="45" name="CaixaDeTexto 44">
            <a:extLst>
              <a:ext uri="{FF2B5EF4-FFF2-40B4-BE49-F238E27FC236}">
                <a16:creationId xmlns:a16="http://schemas.microsoft.com/office/drawing/2014/main" id="{3A40F477-030D-4467-9787-8F050FC5F9C1}"/>
              </a:ext>
            </a:extLst>
          </p:cNvPr>
          <p:cNvSpPr txBox="1"/>
          <p:nvPr/>
        </p:nvSpPr>
        <p:spPr>
          <a:xfrm>
            <a:off x="1649042" y="3644338"/>
            <a:ext cx="720820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Quantas unidades destes medicamentos juntos você vende todos os meses?</a:t>
            </a:r>
          </a:p>
        </p:txBody>
      </p:sp>
      <p:pic>
        <p:nvPicPr>
          <p:cNvPr id="38" name="Imagem 37">
            <a:extLst>
              <a:ext uri="{FF2B5EF4-FFF2-40B4-BE49-F238E27FC236}">
                <a16:creationId xmlns:a16="http://schemas.microsoft.com/office/drawing/2014/main" id="{6F6F6F25-CFFE-4FF2-8299-481DDEF2A5F5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6135" y="4068648"/>
            <a:ext cx="244800" cy="216948"/>
          </a:xfrm>
          <a:prstGeom prst="rect">
            <a:avLst/>
          </a:prstGeom>
        </p:spPr>
      </p:pic>
      <p:sp>
        <p:nvSpPr>
          <p:cNvPr id="49" name="CaixaDeTexto 48">
            <a:extLst>
              <a:ext uri="{FF2B5EF4-FFF2-40B4-BE49-F238E27FC236}">
                <a16:creationId xmlns:a16="http://schemas.microsoft.com/office/drawing/2014/main" id="{CD0A09E8-6D56-4692-8D5B-CEF487A5F20B}"/>
              </a:ext>
            </a:extLst>
          </p:cNvPr>
          <p:cNvSpPr txBox="1"/>
          <p:nvPr/>
        </p:nvSpPr>
        <p:spPr>
          <a:xfrm>
            <a:off x="1649042" y="4518648"/>
            <a:ext cx="822263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está explorando esta oportunidade para proporcionar mais qualidade de vida para seus clientes?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  <a:endParaRPr lang="pt-BR" sz="1200" dirty="0">
              <a:solidFill>
                <a:srgbClr val="00736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Imagem 49">
            <a:extLst>
              <a:ext uri="{FF2B5EF4-FFF2-40B4-BE49-F238E27FC236}">
                <a16:creationId xmlns:a16="http://schemas.microsoft.com/office/drawing/2014/main" id="{B1FAF6DA-B62C-4480-8EE7-4CC25E661EF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41" t="5217" r="26697" b="13383"/>
          <a:stretch/>
        </p:blipFill>
        <p:spPr>
          <a:xfrm>
            <a:off x="1910345" y="4947598"/>
            <a:ext cx="1029600" cy="1876515"/>
          </a:xfrm>
          <a:prstGeom prst="rect">
            <a:avLst/>
          </a:prstGeom>
        </p:spPr>
      </p:pic>
      <p:sp>
        <p:nvSpPr>
          <p:cNvPr id="29" name="Faixa de Opções: Curva e Inclinada para Baixo 28">
            <a:extLst>
              <a:ext uri="{FF2B5EF4-FFF2-40B4-BE49-F238E27FC236}">
                <a16:creationId xmlns:a16="http://schemas.microsoft.com/office/drawing/2014/main" id="{CCD58615-97DA-4D71-883D-3395E2D80D25}"/>
              </a:ext>
            </a:extLst>
          </p:cNvPr>
          <p:cNvSpPr/>
          <p:nvPr/>
        </p:nvSpPr>
        <p:spPr>
          <a:xfrm>
            <a:off x="2733142" y="2454119"/>
            <a:ext cx="5040000" cy="648000"/>
          </a:xfrm>
          <a:prstGeom prst="ellipseRibbon">
            <a:avLst/>
          </a:prstGeom>
          <a:solidFill>
            <a:srgbClr val="00573F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/>
            <a:r>
              <a:rPr kumimoji="0" lang="pt-BR" sz="105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ENTÃO VAMOS FALAR SOBRE </a:t>
            </a:r>
            <a:r>
              <a:rPr kumimoji="0" lang="pt-BR" sz="11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OPORTUNIDADE!</a:t>
            </a:r>
            <a:endParaRPr kumimoji="0" lang="pt-BR" sz="8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7176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Imagem 39">
            <a:extLst>
              <a:ext uri="{FF2B5EF4-FFF2-40B4-BE49-F238E27FC236}">
                <a16:creationId xmlns:a16="http://schemas.microsoft.com/office/drawing/2014/main" id="{9A8F7944-28E5-4EEE-BFF2-0B7DA3FEF272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21" y="5985086"/>
            <a:ext cx="244800" cy="216948"/>
          </a:xfrm>
          <a:prstGeom prst="rect">
            <a:avLst/>
          </a:prstGeom>
        </p:spPr>
      </p:pic>
      <p:pic>
        <p:nvPicPr>
          <p:cNvPr id="39" name="Imagem 38">
            <a:extLst>
              <a:ext uri="{FF2B5EF4-FFF2-40B4-BE49-F238E27FC236}">
                <a16:creationId xmlns:a16="http://schemas.microsoft.com/office/drawing/2014/main" id="{A8F13595-2EC5-4B19-8410-D9EEE47774DC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21" y="5516248"/>
            <a:ext cx="244800" cy="216948"/>
          </a:xfrm>
          <a:prstGeom prst="rect">
            <a:avLst/>
          </a:prstGeom>
        </p:spPr>
      </p:pic>
      <p:pic>
        <p:nvPicPr>
          <p:cNvPr id="31" name="Imagem 30">
            <a:extLst>
              <a:ext uri="{FF2B5EF4-FFF2-40B4-BE49-F238E27FC236}">
                <a16:creationId xmlns:a16="http://schemas.microsoft.com/office/drawing/2014/main" id="{1D5D9239-C3B5-415E-8083-C4BBB65F6AE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21" y="4991880"/>
            <a:ext cx="244800" cy="216948"/>
          </a:xfrm>
          <a:prstGeom prst="rect">
            <a:avLst/>
          </a:prstGeom>
        </p:spPr>
      </p:pic>
      <p:sp>
        <p:nvSpPr>
          <p:cNvPr id="25" name="Retângulo: Cantos Diagonais Arredondados 24">
            <a:extLst>
              <a:ext uri="{FF2B5EF4-FFF2-40B4-BE49-F238E27FC236}">
                <a16:creationId xmlns:a16="http://schemas.microsoft.com/office/drawing/2014/main" id="{DA712B11-E49E-409B-93A7-23ACCD02F5BD}"/>
              </a:ext>
            </a:extLst>
          </p:cNvPr>
          <p:cNvSpPr/>
          <p:nvPr/>
        </p:nvSpPr>
        <p:spPr>
          <a:xfrm>
            <a:off x="6044647" y="2321583"/>
            <a:ext cx="3600000" cy="1800000"/>
          </a:xfrm>
          <a:prstGeom prst="round2DiagRect">
            <a:avLst/>
          </a:prstGeom>
          <a:solidFill>
            <a:srgbClr val="5BC500"/>
          </a:solidFill>
          <a:ln w="28575">
            <a:solidFill>
              <a:srgbClr val="0057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em 1 caixa de embarque e ganhe o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 NEUROVENDAS + TREINAMENTO </a:t>
            </a:r>
          </a:p>
          <a:p>
            <a:pPr algn="r"/>
            <a:r>
              <a:rPr lang="pt-BR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EXPRESS</a:t>
            </a:r>
            <a:r>
              <a:rPr lang="pt-BR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</a:p>
          <a:p>
            <a:pPr algn="r"/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alavancar seus resultados!</a:t>
            </a:r>
          </a:p>
        </p:txBody>
      </p:sp>
      <p:sp>
        <p:nvSpPr>
          <p:cNvPr id="27" name="CaixaDeTexto 26">
            <a:extLst>
              <a:ext uri="{FF2B5EF4-FFF2-40B4-BE49-F238E27FC236}">
                <a16:creationId xmlns:a16="http://schemas.microsoft.com/office/drawing/2014/main" id="{D91652FF-85A2-4324-9DE3-4E8924BD0DEC}"/>
              </a:ext>
            </a:extLst>
          </p:cNvPr>
          <p:cNvSpPr txBox="1"/>
          <p:nvPr/>
        </p:nvSpPr>
        <p:spPr>
          <a:xfrm>
            <a:off x="5809297" y="5486223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venda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R$ 49,99</a:t>
            </a:r>
          </a:p>
        </p:txBody>
      </p:sp>
      <p:sp>
        <p:nvSpPr>
          <p:cNvPr id="29" name="CaixaDeTexto 28">
            <a:extLst>
              <a:ext uri="{FF2B5EF4-FFF2-40B4-BE49-F238E27FC236}">
                <a16:creationId xmlns:a16="http://schemas.microsoft.com/office/drawing/2014/main" id="{3FEF5B52-84BE-46C0-A229-AD64C8681C03}"/>
              </a:ext>
            </a:extLst>
          </p:cNvPr>
          <p:cNvSpPr txBox="1"/>
          <p:nvPr/>
        </p:nvSpPr>
        <p:spPr>
          <a:xfrm>
            <a:off x="5809297" y="5955061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 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2CCA7E2E-A693-4FF9-BB01-544E2F9C8351}"/>
              </a:ext>
            </a:extLst>
          </p:cNvPr>
          <p:cNvSpPr txBox="1"/>
          <p:nvPr/>
        </p:nvSpPr>
        <p:spPr>
          <a:xfrm>
            <a:off x="5809297" y="4961855"/>
            <a:ext cx="32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INVESTIMENTO R$ 19,99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93D78EDB-A7CD-48DC-93BC-4D51A0C439C2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D01E3F5B-A9D2-4832-A152-6B4176F7C0F5}"/>
              </a:ext>
            </a:extLst>
          </p:cNvPr>
          <p:cNvSpPr/>
          <p:nvPr/>
        </p:nvSpPr>
        <p:spPr>
          <a:xfrm>
            <a:off x="-1061357" y="244930"/>
            <a:ext cx="72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Retângulo 29">
            <a:extLst>
              <a:ext uri="{FF2B5EF4-FFF2-40B4-BE49-F238E27FC236}">
                <a16:creationId xmlns:a16="http://schemas.microsoft.com/office/drawing/2014/main" id="{D7CD9090-66B8-492D-AD29-C0F26FE5F982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276BDDD1-4915-40DB-8AA4-C7F6FE734FE6}"/>
              </a:ext>
            </a:extLst>
          </p:cNvPr>
          <p:cNvSpPr txBox="1"/>
          <p:nvPr/>
        </p:nvSpPr>
        <p:spPr>
          <a:xfrm>
            <a:off x="327279" y="389487"/>
            <a:ext cx="5502728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F62E6727-419F-41B1-B638-F6632F12F83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4421" y="3392578"/>
            <a:ext cx="2027239" cy="1089869"/>
          </a:xfrm>
          <a:prstGeom prst="rect">
            <a:avLst/>
          </a:prstGeom>
        </p:spPr>
      </p:pic>
      <p:pic>
        <p:nvPicPr>
          <p:cNvPr id="26" name="Imagem 25">
            <a:extLst>
              <a:ext uri="{FF2B5EF4-FFF2-40B4-BE49-F238E27FC236}">
                <a16:creationId xmlns:a16="http://schemas.microsoft.com/office/drawing/2014/main" id="{04379F9D-6FEF-4F69-8926-47F5EB3A224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52" r="20949"/>
          <a:stretch/>
        </p:blipFill>
        <p:spPr>
          <a:xfrm>
            <a:off x="1364829" y="2380617"/>
            <a:ext cx="3056751" cy="38991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B634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m 27">
            <a:extLst>
              <a:ext uri="{FF2B5EF4-FFF2-40B4-BE49-F238E27FC236}">
                <a16:creationId xmlns:a16="http://schemas.microsoft.com/office/drawing/2014/main" id="{1FFBA2E2-AC64-40F1-ACBB-0DE1A98AD13C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3085" y="1045986"/>
            <a:ext cx="1775295" cy="9520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2382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Retângulo: Cantos Diagonais Recortados 42">
            <a:extLst>
              <a:ext uri="{FF2B5EF4-FFF2-40B4-BE49-F238E27FC236}">
                <a16:creationId xmlns:a16="http://schemas.microsoft.com/office/drawing/2014/main" id="{56AAFD73-9C94-4658-AB5E-FC86DF00793A}"/>
              </a:ext>
            </a:extLst>
          </p:cNvPr>
          <p:cNvSpPr/>
          <p:nvPr/>
        </p:nvSpPr>
        <p:spPr>
          <a:xfrm>
            <a:off x="672000" y="5731059"/>
            <a:ext cx="9234000" cy="720000"/>
          </a:xfrm>
          <a:prstGeom prst="snip2DiagRect">
            <a:avLst/>
          </a:prstGeom>
          <a:solidFill>
            <a:srgbClr val="005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 tenho um novo produto, o </a:t>
            </a:r>
            <a:r>
              <a:rPr lang="pt-BR" sz="1400" b="1" dirty="0">
                <a:solidFill>
                  <a:srgbClr val="5BC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FIGEST DTX  MATINAL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Seus ativos  auxiliam na </a:t>
            </a:r>
            <a:r>
              <a:rPr lang="pt-BR" sz="1400" b="1" dirty="0">
                <a:solidFill>
                  <a:srgbClr val="5BC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DESINTOXICAÇÃO DE IMPUREZAS </a:t>
            </a:r>
          </a:p>
          <a:p>
            <a:pPr algn="ctr"/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 no </a:t>
            </a:r>
            <a:r>
              <a:rPr lang="pt-BR" sz="1400" b="1" dirty="0">
                <a:solidFill>
                  <a:srgbClr val="5BC5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DEPÓSITO DE GORDURAS NO FÍGADO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proporcionando mais qualidade de vida e </a:t>
            </a:r>
          </a:p>
          <a:p>
            <a:pPr algn="ctr"/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 na absorção 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nutrientes necessárias ao </a:t>
            </a:r>
            <a:r>
              <a:rPr lang="pt-BR" sz="1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bom funcionamento do seu organismo</a:t>
            </a:r>
            <a:r>
              <a:rPr lang="pt-BR" sz="1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B438F720-2412-4063-8B86-A6C8714630D4}"/>
              </a:ext>
            </a:extLst>
          </p:cNvPr>
          <p:cNvSpPr txBox="1"/>
          <p:nvPr/>
        </p:nvSpPr>
        <p:spPr>
          <a:xfrm>
            <a:off x="5614183" y="162706"/>
            <a:ext cx="2852311" cy="836754"/>
          </a:xfrm>
          <a:prstGeom prst="roundRect">
            <a:avLst/>
          </a:prstGeom>
          <a:solidFill>
            <a:srgbClr val="00573F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t-BR" sz="1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Associar com as vendas de 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MEDICAMENTOS DE USO </a:t>
            </a:r>
          </a:p>
          <a:p>
            <a:pPr>
              <a:lnSpc>
                <a:spcPct val="150000"/>
              </a:lnSpc>
            </a:pPr>
            <a:r>
              <a:rPr lang="pt-BR" sz="1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CONTÍNUO E/OU CONTROLADO.</a:t>
            </a:r>
          </a:p>
        </p:txBody>
      </p:sp>
      <p:sp>
        <p:nvSpPr>
          <p:cNvPr id="35" name="CaixaDeTexto 34">
            <a:extLst>
              <a:ext uri="{FF2B5EF4-FFF2-40B4-BE49-F238E27FC236}">
                <a16:creationId xmlns:a16="http://schemas.microsoft.com/office/drawing/2014/main" id="{C8B2BC29-0EFE-49D0-AEE6-2AFC38C4F6EE}"/>
              </a:ext>
            </a:extLst>
          </p:cNvPr>
          <p:cNvSpPr txBox="1"/>
          <p:nvPr/>
        </p:nvSpPr>
        <p:spPr>
          <a:xfrm>
            <a:off x="859959" y="2262111"/>
            <a:ext cx="871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2672" indent="-272672" algn="just">
              <a:buAutoNum type="arabicParenR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já fez um tratamento DETOX para desintoxicar as impurezas do seu organismo e melhorar a sua saúde esse ano?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  <a:p>
            <a:pPr marL="261938"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 você é importante melhorar este aspecto da sua saúde?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 </a:t>
            </a:r>
          </a:p>
        </p:txBody>
      </p:sp>
      <p:sp>
        <p:nvSpPr>
          <p:cNvPr id="36" name="CaixaDeTexto 35">
            <a:extLst>
              <a:ext uri="{FF2B5EF4-FFF2-40B4-BE49-F238E27FC236}">
                <a16:creationId xmlns:a16="http://schemas.microsoft.com/office/drawing/2014/main" id="{A958B14B-D1A8-4C71-BDF5-445B4676B208}"/>
              </a:ext>
            </a:extLst>
          </p:cNvPr>
          <p:cNvSpPr txBox="1"/>
          <p:nvPr/>
        </p:nvSpPr>
        <p:spPr>
          <a:xfrm>
            <a:off x="859959" y="2981974"/>
            <a:ext cx="871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8606" indent="-278606" algn="just">
              <a:buAutoNum type="arabicParenR" startAt="2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que toma medicamento de uso contínuo e/ou controlados já realizou um tratamento DETOX para desintoxicar seu organismo 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 a ação e absorção 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seu tratamento pelo organismo?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  <a:p>
            <a:pPr marL="261938"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gostaria de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aspecto da sua saúde?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sp>
        <p:nvSpPr>
          <p:cNvPr id="37" name="CaixaDeTexto 36">
            <a:extLst>
              <a:ext uri="{FF2B5EF4-FFF2-40B4-BE49-F238E27FC236}">
                <a16:creationId xmlns:a16="http://schemas.microsoft.com/office/drawing/2014/main" id="{0B3FC241-5737-4B79-8A3D-D9A1ECE8098F}"/>
              </a:ext>
            </a:extLst>
          </p:cNvPr>
          <p:cNvSpPr txBox="1"/>
          <p:nvPr/>
        </p:nvSpPr>
        <p:spPr>
          <a:xfrm>
            <a:off x="859959" y="3718092"/>
            <a:ext cx="871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3050" algn="just">
              <a:buAutoNum type="arabicParenR" startAt="3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come muitos alimentos industrializados? Você sabia que alimentos industrializados em excesso causam inflamações e intoxicação do seu organismo  a longo prazo? </a:t>
            </a:r>
          </a:p>
          <a:p>
            <a:pPr marL="261938"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gostaria de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melhorar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este aspecto da sua saúde?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cxnSp>
        <p:nvCxnSpPr>
          <p:cNvPr id="38" name="Conector reto 37">
            <a:extLst>
              <a:ext uri="{FF2B5EF4-FFF2-40B4-BE49-F238E27FC236}">
                <a16:creationId xmlns:a16="http://schemas.microsoft.com/office/drawing/2014/main" id="{61AD51E3-5F03-43A4-A38D-C74A9239675B}"/>
              </a:ext>
            </a:extLst>
          </p:cNvPr>
          <p:cNvCxnSpPr>
            <a:cxnSpLocks/>
          </p:cNvCxnSpPr>
          <p:nvPr/>
        </p:nvCxnSpPr>
        <p:spPr>
          <a:xfrm flipV="1">
            <a:off x="1234722" y="2938432"/>
            <a:ext cx="8100000" cy="0"/>
          </a:xfrm>
          <a:prstGeom prst="line">
            <a:avLst/>
          </a:prstGeom>
          <a:ln w="9525">
            <a:solidFill>
              <a:srgbClr val="5BC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Conector reto 38">
            <a:extLst>
              <a:ext uri="{FF2B5EF4-FFF2-40B4-BE49-F238E27FC236}">
                <a16:creationId xmlns:a16="http://schemas.microsoft.com/office/drawing/2014/main" id="{FE4C940D-EC26-43C8-BAEE-48404E39C2B3}"/>
              </a:ext>
            </a:extLst>
          </p:cNvPr>
          <p:cNvCxnSpPr>
            <a:cxnSpLocks/>
          </p:cNvCxnSpPr>
          <p:nvPr/>
        </p:nvCxnSpPr>
        <p:spPr>
          <a:xfrm flipV="1">
            <a:off x="1234722" y="3665941"/>
            <a:ext cx="8100000" cy="0"/>
          </a:xfrm>
          <a:prstGeom prst="line">
            <a:avLst/>
          </a:prstGeom>
          <a:ln w="9525">
            <a:solidFill>
              <a:srgbClr val="5BC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806CECBF-A0BC-432F-AB99-EDA32AC3E156}"/>
              </a:ext>
            </a:extLst>
          </p:cNvPr>
          <p:cNvSpPr txBox="1"/>
          <p:nvPr/>
        </p:nvSpPr>
        <p:spPr>
          <a:xfrm>
            <a:off x="1356299" y="902411"/>
            <a:ext cx="180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Sugestão de repasse balconista </a:t>
            </a:r>
          </a:p>
          <a:p>
            <a:pPr algn="ctr"/>
            <a:r>
              <a:rPr lang="pt-BR" sz="16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R$ 10,00</a:t>
            </a:r>
          </a:p>
        </p:txBody>
      </p:sp>
      <p:sp>
        <p:nvSpPr>
          <p:cNvPr id="23" name="Retângulo 22">
            <a:extLst>
              <a:ext uri="{FF2B5EF4-FFF2-40B4-BE49-F238E27FC236}">
                <a16:creationId xmlns:a16="http://schemas.microsoft.com/office/drawing/2014/main" id="{094CFD0E-ADEB-4818-BCE4-FFE6229F5825}"/>
              </a:ext>
            </a:extLst>
          </p:cNvPr>
          <p:cNvSpPr/>
          <p:nvPr/>
        </p:nvSpPr>
        <p:spPr>
          <a:xfrm>
            <a:off x="2477" y="-16206"/>
            <a:ext cx="720000" cy="7102929"/>
          </a:xfrm>
          <a:prstGeom prst="rect">
            <a:avLst/>
          </a:prstGeom>
          <a:solidFill>
            <a:srgbClr val="00736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,</a:t>
            </a:r>
          </a:p>
        </p:txBody>
      </p:sp>
      <p:sp>
        <p:nvSpPr>
          <p:cNvPr id="24" name="Retângulo: Cantos Diagonais Recortados 23">
            <a:extLst>
              <a:ext uri="{FF2B5EF4-FFF2-40B4-BE49-F238E27FC236}">
                <a16:creationId xmlns:a16="http://schemas.microsoft.com/office/drawing/2014/main" id="{DC57C9E9-3B4F-4CA3-93EF-C94D7BCD6B1E}"/>
              </a:ext>
            </a:extLst>
          </p:cNvPr>
          <p:cNvSpPr/>
          <p:nvPr/>
        </p:nvSpPr>
        <p:spPr>
          <a:xfrm>
            <a:off x="-914401" y="169678"/>
            <a:ext cx="5400000" cy="720000"/>
          </a:xfrm>
          <a:prstGeom prst="snip2DiagRect">
            <a:avLst/>
          </a:prstGeom>
          <a:solidFill>
            <a:schemeClr val="bg1"/>
          </a:solidFill>
          <a:ln w="57150">
            <a:solidFill>
              <a:srgbClr val="0073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400" dirty="0">
              <a:solidFill>
                <a:srgbClr val="0070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Retângulo 30">
            <a:extLst>
              <a:ext uri="{FF2B5EF4-FFF2-40B4-BE49-F238E27FC236}">
                <a16:creationId xmlns:a16="http://schemas.microsoft.com/office/drawing/2014/main" id="{D9A26145-5B56-4C1B-B42F-6D61E6A76436}"/>
              </a:ext>
            </a:extLst>
          </p:cNvPr>
          <p:cNvSpPr/>
          <p:nvPr/>
        </p:nvSpPr>
        <p:spPr>
          <a:xfrm>
            <a:off x="95053" y="-114301"/>
            <a:ext cx="540000" cy="7102929"/>
          </a:xfrm>
          <a:prstGeom prst="rect">
            <a:avLst/>
          </a:prstGeom>
          <a:solidFill>
            <a:srgbClr val="007367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D903455D-488C-4DA4-AEFE-9411E9BE6901}"/>
              </a:ext>
            </a:extLst>
          </p:cNvPr>
          <p:cNvSpPr txBox="1"/>
          <p:nvPr/>
        </p:nvSpPr>
        <p:spPr>
          <a:xfrm>
            <a:off x="1024416" y="89655"/>
            <a:ext cx="2773488" cy="7853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Acelerador de Vendas </a:t>
            </a:r>
          </a:p>
          <a:p>
            <a:pPr algn="ctr">
              <a:lnSpc>
                <a:spcPct val="150000"/>
              </a:lnSpc>
            </a:pPr>
            <a:r>
              <a:rPr lang="pt-BR" sz="16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Treinamento Express </a:t>
            </a:r>
          </a:p>
        </p:txBody>
      </p:sp>
      <p:sp>
        <p:nvSpPr>
          <p:cNvPr id="41" name="CaixaDeTexto 40">
            <a:extLst>
              <a:ext uri="{FF2B5EF4-FFF2-40B4-BE49-F238E27FC236}">
                <a16:creationId xmlns:a16="http://schemas.microsoft.com/office/drawing/2014/main" id="{4ABDBC9D-97F9-4C69-9CD5-22C4FC527978}"/>
              </a:ext>
            </a:extLst>
          </p:cNvPr>
          <p:cNvSpPr txBox="1"/>
          <p:nvPr/>
        </p:nvSpPr>
        <p:spPr>
          <a:xfrm>
            <a:off x="3269141" y="887897"/>
            <a:ext cx="1260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Valor Sugerido</a:t>
            </a:r>
          </a:p>
          <a:p>
            <a:pPr algn="ctr"/>
            <a:r>
              <a:rPr lang="pt-BR" sz="16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R$ 49,99</a:t>
            </a:r>
          </a:p>
        </p:txBody>
      </p:sp>
      <p:sp>
        <p:nvSpPr>
          <p:cNvPr id="21" name="CaixaDeTexto 20">
            <a:extLst>
              <a:ext uri="{FF2B5EF4-FFF2-40B4-BE49-F238E27FC236}">
                <a16:creationId xmlns:a16="http://schemas.microsoft.com/office/drawing/2014/main" id="{81529798-4266-467C-96E4-3F253EC8CDE9}"/>
              </a:ext>
            </a:extLst>
          </p:cNvPr>
          <p:cNvSpPr txBox="1"/>
          <p:nvPr/>
        </p:nvSpPr>
        <p:spPr>
          <a:xfrm>
            <a:off x="859959" y="4435415"/>
            <a:ext cx="871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8606" algn="just">
              <a:buAutoNum type="arabicParenR" startAt="4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 você que vai iniciar um novo estilo de vida com foco no emagrecimento e qualidade de vida, quer realizar um </a:t>
            </a:r>
            <a:r>
              <a:rPr lang="pt-BR" sz="1200" b="1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DETOX MATINAL</a:t>
            </a: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para eliminar as impurezas e auxiliar na redução de gordura do fígado e acelerar seus resultados?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</a:t>
            </a:r>
            <a:r>
              <a:rPr lang="pt-BR" sz="1200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NÃO?</a:t>
            </a:r>
          </a:p>
        </p:txBody>
      </p:sp>
      <p:cxnSp>
        <p:nvCxnSpPr>
          <p:cNvPr id="22" name="Conector reto 21">
            <a:extLst>
              <a:ext uri="{FF2B5EF4-FFF2-40B4-BE49-F238E27FC236}">
                <a16:creationId xmlns:a16="http://schemas.microsoft.com/office/drawing/2014/main" id="{7B8A21E5-6365-4DE6-97DC-C740E6DDAA15}"/>
              </a:ext>
            </a:extLst>
          </p:cNvPr>
          <p:cNvCxnSpPr>
            <a:cxnSpLocks/>
          </p:cNvCxnSpPr>
          <p:nvPr/>
        </p:nvCxnSpPr>
        <p:spPr>
          <a:xfrm flipV="1">
            <a:off x="1234722" y="4386248"/>
            <a:ext cx="8100000" cy="0"/>
          </a:xfrm>
          <a:prstGeom prst="line">
            <a:avLst/>
          </a:prstGeom>
          <a:ln w="9525">
            <a:solidFill>
              <a:srgbClr val="5BC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Imagem 28">
            <a:extLst>
              <a:ext uri="{FF2B5EF4-FFF2-40B4-BE49-F238E27FC236}">
                <a16:creationId xmlns:a16="http://schemas.microsoft.com/office/drawing/2014/main" id="{77C212DA-4299-40BA-B159-58B5D264EFD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327" t="4306" r="26245" b="15169"/>
          <a:stretch/>
        </p:blipFill>
        <p:spPr>
          <a:xfrm>
            <a:off x="4711283" y="310966"/>
            <a:ext cx="710394" cy="1259236"/>
          </a:xfrm>
          <a:prstGeom prst="rect">
            <a:avLst/>
          </a:prstGeom>
        </p:spPr>
      </p:pic>
      <p:sp>
        <p:nvSpPr>
          <p:cNvPr id="40" name="CaixaDeTexto 39">
            <a:extLst>
              <a:ext uri="{FF2B5EF4-FFF2-40B4-BE49-F238E27FC236}">
                <a16:creationId xmlns:a16="http://schemas.microsoft.com/office/drawing/2014/main" id="{89538630-423C-4DB5-8373-D26F927A929F}"/>
              </a:ext>
            </a:extLst>
          </p:cNvPr>
          <p:cNvSpPr txBox="1"/>
          <p:nvPr/>
        </p:nvSpPr>
        <p:spPr>
          <a:xfrm>
            <a:off x="859959" y="5164765"/>
            <a:ext cx="8712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3050" indent="-278606" algn="just">
              <a:buFont typeface="+mj-lt"/>
              <a:buAutoNum type="arabicParenR" startAt="5"/>
            </a:pPr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se alimenta com frutas, verduras e outros alimentos que possuem muitos agrotóxicos?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ou NÃO?</a:t>
            </a:r>
          </a:p>
          <a:p>
            <a:pPr marL="261938" algn="just"/>
            <a:r>
              <a:rPr lang="pt-BR" sz="1200" dirty="0">
                <a:solidFill>
                  <a:srgbClr val="00736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Você acredita ser importante  desintoxicar seu organismo ? </a:t>
            </a:r>
            <a:r>
              <a:rPr lang="pt-BR" sz="1200" b="1" dirty="0">
                <a:solidFill>
                  <a:srgbClr val="00573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SIM ou NÃO?</a:t>
            </a:r>
          </a:p>
        </p:txBody>
      </p:sp>
      <p:cxnSp>
        <p:nvCxnSpPr>
          <p:cNvPr id="42" name="Conector reto 41">
            <a:extLst>
              <a:ext uri="{FF2B5EF4-FFF2-40B4-BE49-F238E27FC236}">
                <a16:creationId xmlns:a16="http://schemas.microsoft.com/office/drawing/2014/main" id="{7B5D7E5F-25D5-436F-B4B5-20AE50E126A3}"/>
              </a:ext>
            </a:extLst>
          </p:cNvPr>
          <p:cNvCxnSpPr>
            <a:cxnSpLocks/>
          </p:cNvCxnSpPr>
          <p:nvPr/>
        </p:nvCxnSpPr>
        <p:spPr>
          <a:xfrm flipV="1">
            <a:off x="1234722" y="5107787"/>
            <a:ext cx="8100000" cy="0"/>
          </a:xfrm>
          <a:prstGeom prst="line">
            <a:avLst/>
          </a:prstGeom>
          <a:ln w="9525">
            <a:solidFill>
              <a:srgbClr val="5BC5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4" name="Imagem 33">
            <a:extLst>
              <a:ext uri="{FF2B5EF4-FFF2-40B4-BE49-F238E27FC236}">
                <a16:creationId xmlns:a16="http://schemas.microsoft.com/office/drawing/2014/main" id="{F88F75BF-BD4F-4E35-BF70-FE022CBB4F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217" b="43243"/>
          <a:stretch/>
        </p:blipFill>
        <p:spPr>
          <a:xfrm>
            <a:off x="6842129" y="-16206"/>
            <a:ext cx="3095915" cy="1802785"/>
          </a:xfrm>
          <a:prstGeom prst="rect">
            <a:avLst/>
          </a:prstGeom>
        </p:spPr>
      </p:pic>
      <p:sp>
        <p:nvSpPr>
          <p:cNvPr id="33" name="CaixaDeTexto 32">
            <a:extLst>
              <a:ext uri="{FF2B5EF4-FFF2-40B4-BE49-F238E27FC236}">
                <a16:creationId xmlns:a16="http://schemas.microsoft.com/office/drawing/2014/main" id="{A1850515-3828-4BFF-8F48-20D1F01502A4}"/>
              </a:ext>
            </a:extLst>
          </p:cNvPr>
          <p:cNvSpPr txBox="1"/>
          <p:nvPr/>
        </p:nvSpPr>
        <p:spPr>
          <a:xfrm flipH="1">
            <a:off x="722044" y="1637107"/>
            <a:ext cx="9216000" cy="635675"/>
          </a:xfrm>
          <a:prstGeom prst="snip1Rect">
            <a:avLst/>
          </a:prstGeom>
          <a:solidFill>
            <a:srgbClr val="5BC5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Balconista</a:t>
            </a:r>
            <a:r>
              <a:rPr lang="pt-BR" sz="1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utilize as perguntas chave durante o atendimento para identificar as necessidades do cliente e associar ao seu tratamento.</a:t>
            </a:r>
            <a:endParaRPr lang="pt-BR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73274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</TotalTime>
  <Words>469</Words>
  <Application>Microsoft Office PowerPoint</Application>
  <PresentationFormat>Papel A4 (210 x 297 mm)</PresentationFormat>
  <Paragraphs>48</Paragraphs>
  <Slides>3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Andresa Rodrigues</dc:creator>
  <cp:lastModifiedBy>Andresa Rodrigues</cp:lastModifiedBy>
  <cp:revision>1</cp:revision>
  <dcterms:created xsi:type="dcterms:W3CDTF">2024-01-15T13:41:39Z</dcterms:created>
  <dcterms:modified xsi:type="dcterms:W3CDTF">2024-01-15T13:43:02Z</dcterms:modified>
</cp:coreProperties>
</file>