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516" r:id="rId2"/>
    <p:sldId id="519" r:id="rId3"/>
    <p:sldId id="521" r:id="rId4"/>
    <p:sldId id="522" r:id="rId5"/>
    <p:sldId id="523" r:id="rId6"/>
    <p:sldId id="51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CE86-49E9-4EAE-9457-5BDC2C73E54F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4F84-E4D3-449C-AD01-444512E93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06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opção1</a:t>
            </a:r>
          </a:p>
        </p:txBody>
      </p:sp>
    </p:spTree>
    <p:extLst>
      <p:ext uri="{BB962C8B-B14F-4D97-AF65-F5344CB8AC3E}">
        <p14:creationId xmlns:p14="http://schemas.microsoft.com/office/powerpoint/2010/main" val="5667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05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66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7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10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9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63C3-A021-49B7-959E-65E39674864D}" type="datetime1">
              <a:rPr lang="pt-BR" smtClean="0"/>
              <a:t>15/01/2024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47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15/01/2024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94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59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24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15/01/2024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9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6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15/01/2024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74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3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7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9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BFB6FA-E2A9-4848-B07A-E9C6902CB4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48" y="2710548"/>
            <a:ext cx="244800" cy="216744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CDDCC881-03B8-4CC7-90B6-5445C1AAE1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48" y="3401002"/>
            <a:ext cx="244800" cy="216744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F04196F1-9686-43D9-A53C-08B0BF720CCA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AE04341F-0189-47D4-A835-0B371A03DB69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1FAE894-9E07-4F62-ABA8-0283261F255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CBFA329-0A21-4BFB-8EBE-AB7B8ADF7961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AA17933-2BBE-443D-A894-0D2BFA1BCA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14" y="1718040"/>
            <a:ext cx="2757212" cy="48440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F63962E3-A816-4D3F-A299-6E91A1C7DC8A}"/>
              </a:ext>
            </a:extLst>
          </p:cNvPr>
          <p:cNvSpPr txBox="1"/>
          <p:nvPr/>
        </p:nvSpPr>
        <p:spPr>
          <a:xfrm>
            <a:off x="1565391" y="2680421"/>
            <a:ext cx="720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soro na sua farmácia? 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EA0E767-8214-40E3-A293-2C26E48277EB}"/>
              </a:ext>
            </a:extLst>
          </p:cNvPr>
          <p:cNvSpPr txBox="1"/>
          <p:nvPr/>
        </p:nvSpPr>
        <p:spPr>
          <a:xfrm>
            <a:off x="1565391" y="3203297"/>
            <a:ext cx="720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 de tomar soro?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Ninguém gosta não é mesmo? inclusive seu cliente, por isso não tem recompra!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5E0AF18-A8E0-4EDB-88FB-5BE0CDA63BA6}"/>
              </a:ext>
            </a:extLst>
          </p:cNvPr>
          <p:cNvSpPr txBox="1"/>
          <p:nvPr/>
        </p:nvSpPr>
        <p:spPr>
          <a:xfrm>
            <a:off x="1293848" y="1282023"/>
            <a:ext cx="311963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DEGUSTAR 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MELHOR?</a:t>
            </a:r>
          </a:p>
        </p:txBody>
      </p:sp>
      <p:sp>
        <p:nvSpPr>
          <p:cNvPr id="10" name="Faixa de Opções: Inclinada para Baixo 9">
            <a:extLst>
              <a:ext uri="{FF2B5EF4-FFF2-40B4-BE49-F238E27FC236}">
                <a16:creationId xmlns:a16="http://schemas.microsoft.com/office/drawing/2014/main" id="{B9D98328-ADB7-49E4-9045-08DCD959E945}"/>
              </a:ext>
            </a:extLst>
          </p:cNvPr>
          <p:cNvSpPr/>
          <p:nvPr/>
        </p:nvSpPr>
        <p:spPr>
          <a:xfrm>
            <a:off x="1945833" y="4421892"/>
            <a:ext cx="6982291" cy="2061438"/>
          </a:xfrm>
          <a:prstGeom prst="ribbon">
            <a:avLst/>
          </a:prstGeom>
          <a:solidFill>
            <a:srgbClr val="44D62C"/>
          </a:solidFill>
          <a:ln>
            <a:solidFill>
              <a:srgbClr val="44D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SABE PORQUÊ?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Por causa da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experiência ruim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que o cliente tem ao tomar 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soro comum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Você tem interesse em mudar esta experiência  e poder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ALAVANCAR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suas vendas a um novo patamar?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</p:spTree>
    <p:extLst>
      <p:ext uri="{BB962C8B-B14F-4D97-AF65-F5344CB8AC3E}">
        <p14:creationId xmlns:p14="http://schemas.microsoft.com/office/powerpoint/2010/main" val="164206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F04196F1-9686-43D9-A53C-08B0BF720CCA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AE04341F-0189-47D4-A835-0B371A03DB69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1FAE894-9E07-4F62-ABA8-0283261F255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CBFA329-0A21-4BFB-8EBE-AB7B8ADF7961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AA17933-2BBE-443D-A894-0D2BFA1BCA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94" y="1377111"/>
            <a:ext cx="2757212" cy="48440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0C7CF05-4B8C-443A-BFD2-A3FF386F91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2358438"/>
            <a:ext cx="244800" cy="21674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D3BF8759-F8C5-435F-B80B-7237BF379A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2961042"/>
            <a:ext cx="244800" cy="216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3392FEB4-CC20-4A2B-B854-71F37A2E40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3787773"/>
            <a:ext cx="244800" cy="216744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7C19BF56-2E64-48C8-ABD7-443B2D9C4D7A}"/>
              </a:ext>
            </a:extLst>
          </p:cNvPr>
          <p:cNvSpPr txBox="1"/>
          <p:nvPr/>
        </p:nvSpPr>
        <p:spPr>
          <a:xfrm>
            <a:off x="1572647" y="3757646"/>
            <a:ext cx="75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passa por um estado febril ou gripal perde muito eletrólitos e fica desidratado não é mesmo?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94958B2-E57F-4FE6-80F4-2D499A7BECAB}"/>
              </a:ext>
            </a:extLst>
          </p:cNvPr>
          <p:cNvSpPr txBox="1"/>
          <p:nvPr/>
        </p:nvSpPr>
        <p:spPr>
          <a:xfrm>
            <a:off x="1572647" y="2328311"/>
            <a:ext cx="756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antitérmico, dipirona e paracetamol? 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9A2A57E-5AF8-4795-AC22-99E3A1EBBB28}"/>
              </a:ext>
            </a:extLst>
          </p:cNvPr>
          <p:cNvSpPr txBox="1"/>
          <p:nvPr/>
        </p:nvSpPr>
        <p:spPr>
          <a:xfrm>
            <a:off x="1572647" y="2880360"/>
            <a:ext cx="756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Antigripal você também vende bem não é mesmo?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você vende todos os meses destes produtos?</a:t>
            </a:r>
          </a:p>
        </p:txBody>
      </p:sp>
      <p:sp>
        <p:nvSpPr>
          <p:cNvPr id="15" name="Faixa de Opções: Inclinada para Baixo 14">
            <a:extLst>
              <a:ext uri="{FF2B5EF4-FFF2-40B4-BE49-F238E27FC236}">
                <a16:creationId xmlns:a16="http://schemas.microsoft.com/office/drawing/2014/main" id="{0068A4AC-E3E2-423D-80BF-30D0E79B2DC9}"/>
              </a:ext>
            </a:extLst>
          </p:cNvPr>
          <p:cNvSpPr/>
          <p:nvPr/>
        </p:nvSpPr>
        <p:spPr>
          <a:xfrm>
            <a:off x="1755285" y="4450170"/>
            <a:ext cx="6982291" cy="2061438"/>
          </a:xfrm>
          <a:prstGeom prst="ribbon">
            <a:avLst/>
          </a:prstGeom>
          <a:solidFill>
            <a:srgbClr val="44D62C"/>
          </a:solidFill>
          <a:ln>
            <a:solidFill>
              <a:srgbClr val="44D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Perceba o quanto você esta perdendo de venda todos os meses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somente por não estar associando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srgbClr val="0073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HIDRADOSE</a:t>
            </a: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sua estratégia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1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FC3E3A8-278D-49A3-AF32-DA87AD2D4BAB}"/>
              </a:ext>
            </a:extLst>
          </p:cNvPr>
          <p:cNvSpPr/>
          <p:nvPr/>
        </p:nvSpPr>
        <p:spPr>
          <a:xfrm>
            <a:off x="667438" y="5272765"/>
            <a:ext cx="9236085" cy="1296000"/>
          </a:xfrm>
          <a:prstGeom prst="rightArrow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 do MERCADO NACIONAL com 17 APRESENTAÇÕES, com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EXCLUSIVA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PRIMEIRO a LANÇAR uma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VERSÃO KIDS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SABOROSA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 esse motivo o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HIDRADOSE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possui CONCORRENTES DIRETOS.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16E0CC-7726-42B0-9059-C768443DBC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73" y="3761704"/>
            <a:ext cx="1848948" cy="1620397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F04196F1-9686-43D9-A53C-08B0BF720CCA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AE04341F-0189-47D4-A835-0B371A03DB69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1FAE894-9E07-4F62-ABA8-0283261F255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CBFA329-0A21-4BFB-8EBE-AB7B8ADF7961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AA17933-2BBE-443D-A894-0D2BFA1BCA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94" y="1201261"/>
            <a:ext cx="2757212" cy="48440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0C7CF05-4B8C-443A-BFD2-A3FF386F91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1972551"/>
            <a:ext cx="244800" cy="21674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D3BF8759-F8C5-435F-B80B-7237BF379A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2407814"/>
            <a:ext cx="244800" cy="216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3392FEB4-CC20-4A2B-B854-71F37A2E40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2803297"/>
            <a:ext cx="244800" cy="216744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7C19BF56-2E64-48C8-ABD7-443B2D9C4D7A}"/>
              </a:ext>
            </a:extLst>
          </p:cNvPr>
          <p:cNvSpPr txBox="1"/>
          <p:nvPr/>
        </p:nvSpPr>
        <p:spPr>
          <a:xfrm>
            <a:off x="1610747" y="2744091"/>
            <a:ext cx="7560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PODEROSO PÓS TREINO, E RESTAURADOR MUSCULAR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94958B2-E57F-4FE6-80F4-2D499A7BECAB}"/>
              </a:ext>
            </a:extLst>
          </p:cNvPr>
          <p:cNvSpPr txBox="1"/>
          <p:nvPr/>
        </p:nvSpPr>
        <p:spPr>
          <a:xfrm>
            <a:off x="1610747" y="1942424"/>
            <a:ext cx="756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VIROSE, RESSACA, RECUPERAÇÃO DE 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RÁPIDA DO ORGANISMO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9A2A57E-5AF8-4795-AC22-99E3A1EBBB28}"/>
              </a:ext>
            </a:extLst>
          </p:cNvPr>
          <p:cNvSpPr txBox="1"/>
          <p:nvPr/>
        </p:nvSpPr>
        <p:spPr>
          <a:xfrm>
            <a:off x="1610747" y="2377687"/>
            <a:ext cx="756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 DE 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ELETRÓLITOS E DESITRATAÇÃO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87722BD-F171-422F-A8A6-F2147134A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t="21913" r="23194" b="11106"/>
          <a:stretch/>
        </p:blipFill>
        <p:spPr>
          <a:xfrm>
            <a:off x="5894854" y="3798671"/>
            <a:ext cx="2022934" cy="14647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A3D3774-CE3C-49AE-BEC0-BC0A4EA0DB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t="25075" r="24540" b="15499"/>
          <a:stretch/>
        </p:blipFill>
        <p:spPr>
          <a:xfrm>
            <a:off x="978935" y="3918754"/>
            <a:ext cx="1170516" cy="1344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9B3BE90-3096-4568-A1AF-F2553ABFD7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56" y="4061740"/>
            <a:ext cx="3343781" cy="120169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E675798-8137-4DC0-9F07-EC11231E65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4" y="3253944"/>
            <a:ext cx="244800" cy="21674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C926002-CC60-4A88-8287-F3DCE176BD79}"/>
              </a:ext>
            </a:extLst>
          </p:cNvPr>
          <p:cNvSpPr txBox="1"/>
          <p:nvPr/>
        </p:nvSpPr>
        <p:spPr>
          <a:xfrm>
            <a:off x="1610747" y="3194738"/>
            <a:ext cx="7560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 DA 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IMUNIDADE FÍSICA</a:t>
            </a:r>
          </a:p>
        </p:txBody>
      </p:sp>
    </p:spTree>
    <p:extLst>
      <p:ext uri="{BB962C8B-B14F-4D97-AF65-F5344CB8AC3E}">
        <p14:creationId xmlns:p14="http://schemas.microsoft.com/office/powerpoint/2010/main" val="35135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60479C92-2939-4691-9742-D3576E5CB2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9785" r="3061" b="7044"/>
          <a:stretch>
            <a:fillRect/>
          </a:stretch>
        </p:blipFill>
        <p:spPr>
          <a:xfrm>
            <a:off x="1219579" y="2133035"/>
            <a:ext cx="3600000" cy="2160000"/>
          </a:xfrm>
          <a:custGeom>
            <a:avLst/>
            <a:gdLst>
              <a:gd name="connsiteX0" fmla="*/ 360007 w 3600000"/>
              <a:gd name="connsiteY0" fmla="*/ 0 h 2160000"/>
              <a:gd name="connsiteX1" fmla="*/ 3600000 w 3600000"/>
              <a:gd name="connsiteY1" fmla="*/ 0 h 2160000"/>
              <a:gd name="connsiteX2" fmla="*/ 3600000 w 3600000"/>
              <a:gd name="connsiteY2" fmla="*/ 1799993 h 2160000"/>
              <a:gd name="connsiteX3" fmla="*/ 3239993 w 3600000"/>
              <a:gd name="connsiteY3" fmla="*/ 2160000 h 2160000"/>
              <a:gd name="connsiteX4" fmla="*/ 0 w 3600000"/>
              <a:gd name="connsiteY4" fmla="*/ 2160000 h 2160000"/>
              <a:gd name="connsiteX5" fmla="*/ 0 w 3600000"/>
              <a:gd name="connsiteY5" fmla="*/ 360007 h 2160000"/>
              <a:gd name="connsiteX6" fmla="*/ 360007 w 3600000"/>
              <a:gd name="connsiteY6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0" h="2160000">
                <a:moveTo>
                  <a:pt x="360007" y="0"/>
                </a:moveTo>
                <a:lnTo>
                  <a:pt x="3600000" y="0"/>
                </a:lnTo>
                <a:lnTo>
                  <a:pt x="3600000" y="1799993"/>
                </a:lnTo>
                <a:cubicBezTo>
                  <a:pt x="3600000" y="1998819"/>
                  <a:pt x="3438819" y="2160000"/>
                  <a:pt x="3239993" y="2160000"/>
                </a:cubicBezTo>
                <a:lnTo>
                  <a:pt x="0" y="2160000"/>
                </a:lnTo>
                <a:lnTo>
                  <a:pt x="0" y="360007"/>
                </a:lnTo>
                <a:cubicBezTo>
                  <a:pt x="0" y="161181"/>
                  <a:pt x="161181" y="0"/>
                  <a:pt x="360007" y="0"/>
                </a:cubicBezTo>
                <a:close/>
              </a:path>
            </a:pathLst>
          </a:custGeom>
          <a:ln w="76200">
            <a:solidFill>
              <a:srgbClr val="44D62C"/>
            </a:solidFill>
          </a:ln>
          <a:effectLst>
            <a:outerShdw blurRad="254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C0E73318-9933-4F05-ACFA-991056526B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0" y="5190264"/>
            <a:ext cx="244800" cy="216744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0A2E924A-25A2-4696-B217-44A8D7EAA6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0" y="6200326"/>
            <a:ext cx="244800" cy="216744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D0EAB6F-24A1-4759-8E6D-22BA9EFDFF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0" y="5698052"/>
            <a:ext cx="244800" cy="21674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B981AC92-4CBE-4322-99F6-7C2283366C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35" y="5234906"/>
            <a:ext cx="244800" cy="216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4643A92F-BA12-463E-BCB6-F63B72B0A9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35" y="6244968"/>
            <a:ext cx="244800" cy="216744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743D2542-37CE-4FC3-9E71-9584E8EE12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35" y="5742694"/>
            <a:ext cx="244800" cy="216744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2E5A848B-0B19-4817-8C39-F92D5D3EDC9B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2" name="Retângulo: Cantos Diagonais Recortados 21">
            <a:extLst>
              <a:ext uri="{FF2B5EF4-FFF2-40B4-BE49-F238E27FC236}">
                <a16:creationId xmlns:a16="http://schemas.microsoft.com/office/drawing/2014/main" id="{82F1E48B-93A4-41D6-917B-3A575BF0F6CB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BDC8C10-E491-469C-B339-9CDC56A6B1E4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EB31C6-AEFC-4231-878A-025196DED903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4C25AFD-2FBF-4A56-8499-0EFFE5291C89}"/>
              </a:ext>
            </a:extLst>
          </p:cNvPr>
          <p:cNvSpPr txBox="1"/>
          <p:nvPr/>
        </p:nvSpPr>
        <p:spPr>
          <a:xfrm>
            <a:off x="1550435" y="566792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R$ 24,99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C9C2F09-E352-4202-9AD6-CB417897850B}"/>
              </a:ext>
            </a:extLst>
          </p:cNvPr>
          <p:cNvSpPr txBox="1"/>
          <p:nvPr/>
        </p:nvSpPr>
        <p:spPr>
          <a:xfrm>
            <a:off x="1550435" y="617019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R$ 2,00  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8D84204-A45C-40A8-9924-71B55D94F250}"/>
              </a:ext>
            </a:extLst>
          </p:cNvPr>
          <p:cNvSpPr txBox="1"/>
          <p:nvPr/>
        </p:nvSpPr>
        <p:spPr>
          <a:xfrm>
            <a:off x="6492160" y="4753938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LÍQUIDO e KIDS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B1F7B47-0D20-4ACF-8EDE-BCE69EE1A52A}"/>
              </a:ext>
            </a:extLst>
          </p:cNvPr>
          <p:cNvSpPr txBox="1"/>
          <p:nvPr/>
        </p:nvSpPr>
        <p:spPr>
          <a:xfrm>
            <a:off x="6437497" y="571256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R$ 19,99 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F7C9CFBE-0E8B-418F-A7C1-905BA73D7148}"/>
              </a:ext>
            </a:extLst>
          </p:cNvPr>
          <p:cNvSpPr txBox="1"/>
          <p:nvPr/>
        </p:nvSpPr>
        <p:spPr>
          <a:xfrm>
            <a:off x="6437497" y="62148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R$ 2,00  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32D6EF0-9844-4112-A73E-55D185072409}"/>
              </a:ext>
            </a:extLst>
          </p:cNvPr>
          <p:cNvSpPr txBox="1"/>
          <p:nvPr/>
        </p:nvSpPr>
        <p:spPr>
          <a:xfrm>
            <a:off x="6437497" y="520477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R$ 10,99 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38CFB79-3DAD-422F-8452-02AD7B5F8391}"/>
              </a:ext>
            </a:extLst>
          </p:cNvPr>
          <p:cNvSpPr txBox="1"/>
          <p:nvPr/>
        </p:nvSpPr>
        <p:spPr>
          <a:xfrm>
            <a:off x="1410482" y="4753026"/>
            <a:ext cx="3492000" cy="3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SACHÊ – 1 caixa com 4 sachês de 30 g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A2AB3B6-9C7C-4FE5-871C-62ADD6766C82}"/>
              </a:ext>
            </a:extLst>
          </p:cNvPr>
          <p:cNvSpPr txBox="1"/>
          <p:nvPr/>
        </p:nvSpPr>
        <p:spPr>
          <a:xfrm>
            <a:off x="1550435" y="516013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R$ 12,99 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85FE4F8-514D-4BDB-BC91-7FB544F0F3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19" y="1177098"/>
            <a:ext cx="2037961" cy="358043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BEE782C-298A-4C80-9172-E220742A726B}"/>
              </a:ext>
            </a:extLst>
          </p:cNvPr>
          <p:cNvGrpSpPr/>
          <p:nvPr/>
        </p:nvGrpSpPr>
        <p:grpSpPr>
          <a:xfrm>
            <a:off x="6833711" y="1035371"/>
            <a:ext cx="1980000" cy="3511256"/>
            <a:chOff x="6833711" y="1035371"/>
            <a:chExt cx="1980000" cy="3511256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66B0865-0E3A-4DCB-A1E4-D7DAEB095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" r="17147"/>
            <a:stretch>
              <a:fillRect/>
            </a:stretch>
          </p:blipFill>
          <p:spPr>
            <a:xfrm>
              <a:off x="6833711" y="1035371"/>
              <a:ext cx="1980000" cy="3511256"/>
            </a:xfrm>
            <a:custGeom>
              <a:avLst/>
              <a:gdLst>
                <a:gd name="connsiteX0" fmla="*/ 179135 w 1980000"/>
                <a:gd name="connsiteY0" fmla="*/ 0 h 3511256"/>
                <a:gd name="connsiteX1" fmla="*/ 1980000 w 1980000"/>
                <a:gd name="connsiteY1" fmla="*/ 0 h 3511256"/>
                <a:gd name="connsiteX2" fmla="*/ 1980000 w 1980000"/>
                <a:gd name="connsiteY2" fmla="*/ 3231891 h 3511256"/>
                <a:gd name="connsiteX3" fmla="*/ 1834503 w 1980000"/>
                <a:gd name="connsiteY3" fmla="*/ 3505538 h 3511256"/>
                <a:gd name="connsiteX4" fmla="*/ 1823969 w 1980000"/>
                <a:gd name="connsiteY4" fmla="*/ 3511256 h 3511256"/>
                <a:gd name="connsiteX5" fmla="*/ 0 w 1980000"/>
                <a:gd name="connsiteY5" fmla="*/ 3511256 h 3511256"/>
                <a:gd name="connsiteX6" fmla="*/ 0 w 1980000"/>
                <a:gd name="connsiteY6" fmla="*/ 291905 h 3511256"/>
                <a:gd name="connsiteX7" fmla="*/ 145497 w 1980000"/>
                <a:gd name="connsiteY7" fmla="*/ 18258 h 351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000" h="3511256">
                  <a:moveTo>
                    <a:pt x="179135" y="0"/>
                  </a:moveTo>
                  <a:lnTo>
                    <a:pt x="1980000" y="0"/>
                  </a:lnTo>
                  <a:lnTo>
                    <a:pt x="1980000" y="3231891"/>
                  </a:lnTo>
                  <a:cubicBezTo>
                    <a:pt x="1980000" y="3345802"/>
                    <a:pt x="1922286" y="3446234"/>
                    <a:pt x="1834503" y="3505538"/>
                  </a:cubicBezTo>
                  <a:lnTo>
                    <a:pt x="1823969" y="3511256"/>
                  </a:lnTo>
                  <a:lnTo>
                    <a:pt x="0" y="3511256"/>
                  </a:lnTo>
                  <a:lnTo>
                    <a:pt x="0" y="291905"/>
                  </a:lnTo>
                  <a:cubicBezTo>
                    <a:pt x="0" y="177994"/>
                    <a:pt x="57715" y="77563"/>
                    <a:pt x="145497" y="18258"/>
                  </a:cubicBezTo>
                  <a:close/>
                </a:path>
              </a:pathLst>
            </a:custGeom>
            <a:ln w="76200">
              <a:solidFill>
                <a:srgbClr val="44D62C"/>
              </a:solidFill>
            </a:ln>
            <a:effectLst>
              <a:outerShdw blurRad="254000" algn="ctr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Fluxograma: Processo Alternativo 23">
              <a:extLst>
                <a:ext uri="{FF2B5EF4-FFF2-40B4-BE49-F238E27FC236}">
                  <a16:creationId xmlns:a16="http://schemas.microsoft.com/office/drawing/2014/main" id="{D3D4B7B8-8A69-4676-BFB4-A191A9E2FE2D}"/>
                </a:ext>
              </a:extLst>
            </p:cNvPr>
            <p:cNvSpPr/>
            <p:nvPr/>
          </p:nvSpPr>
          <p:spPr>
            <a:xfrm rot="638393">
              <a:off x="7628729" y="1274404"/>
              <a:ext cx="469098" cy="92463"/>
            </a:xfrm>
            <a:prstGeom prst="flowChartAlternateProcess">
              <a:avLst/>
            </a:prstGeom>
            <a:solidFill>
              <a:srgbClr val="B4B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6010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DD55A2AA-39D1-4395-8216-13DACB73F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6" y="5104486"/>
            <a:ext cx="244800" cy="21674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42ED4232-B45A-449C-9E4C-6F92CEFCD7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6" y="6114548"/>
            <a:ext cx="244800" cy="21674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3985685-F658-43DF-B46E-EA831D06DC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6" y="5612274"/>
            <a:ext cx="244800" cy="2167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8D4AAF-9B76-4830-8F73-EFEB44456A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94" y="1179866"/>
            <a:ext cx="3977271" cy="604973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2E5A848B-0B19-4817-8C39-F92D5D3EDC9B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2" name="Retângulo: Cantos Diagonais Recortados 21">
            <a:extLst>
              <a:ext uri="{FF2B5EF4-FFF2-40B4-BE49-F238E27FC236}">
                <a16:creationId xmlns:a16="http://schemas.microsoft.com/office/drawing/2014/main" id="{82F1E48B-93A4-41D6-917B-3A575BF0F6CB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BDC8C10-E491-469C-B339-9CDC56A6B1E4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EB31C6-AEFC-4231-878A-025196DED903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4C25AFD-2FBF-4A56-8499-0EFFE5291C89}"/>
              </a:ext>
            </a:extLst>
          </p:cNvPr>
          <p:cNvSpPr txBox="1"/>
          <p:nvPr/>
        </p:nvSpPr>
        <p:spPr>
          <a:xfrm>
            <a:off x="5900635" y="5582147"/>
            <a:ext cx="36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R$ 24,99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C9C2F09-E352-4202-9AD6-CB417897850B}"/>
              </a:ext>
            </a:extLst>
          </p:cNvPr>
          <p:cNvSpPr txBox="1"/>
          <p:nvPr/>
        </p:nvSpPr>
        <p:spPr>
          <a:xfrm>
            <a:off x="5900635" y="6084421"/>
            <a:ext cx="36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R$ 2,00  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A2AB3B6-9C7C-4FE5-871C-62ADD6766C82}"/>
              </a:ext>
            </a:extLst>
          </p:cNvPr>
          <p:cNvSpPr txBox="1"/>
          <p:nvPr/>
        </p:nvSpPr>
        <p:spPr>
          <a:xfrm>
            <a:off x="5900635" y="5074359"/>
            <a:ext cx="36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R$ 12,99 </a:t>
            </a:r>
          </a:p>
        </p:txBody>
      </p:sp>
      <p:sp>
        <p:nvSpPr>
          <p:cNvPr id="19" name="Retângulo: Cantos Diagonais Arredondados 18">
            <a:extLst>
              <a:ext uri="{FF2B5EF4-FFF2-40B4-BE49-F238E27FC236}">
                <a16:creationId xmlns:a16="http://schemas.microsoft.com/office/drawing/2014/main" id="{26B93798-58BE-4046-8870-33C50BE726DC}"/>
              </a:ext>
            </a:extLst>
          </p:cNvPr>
          <p:cNvSpPr/>
          <p:nvPr/>
        </p:nvSpPr>
        <p:spPr>
          <a:xfrm>
            <a:off x="6184351" y="2282124"/>
            <a:ext cx="3600000" cy="1800000"/>
          </a:xfrm>
          <a:prstGeom prst="round2DiagRect">
            <a:avLst/>
          </a:prstGeom>
          <a:solidFill>
            <a:srgbClr val="44D62C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+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2C6C570-72D5-4A8E-801E-E6C5BEC8A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6" y="3321603"/>
            <a:ext cx="2043065" cy="1099061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1A51698-69A9-4409-A924-5A96C0D441DE}"/>
              </a:ext>
            </a:extLst>
          </p:cNvPr>
          <p:cNvGrpSpPr/>
          <p:nvPr/>
        </p:nvGrpSpPr>
        <p:grpSpPr>
          <a:xfrm>
            <a:off x="1085067" y="2477435"/>
            <a:ext cx="3588442" cy="3351583"/>
            <a:chOff x="1085067" y="2477435"/>
            <a:chExt cx="3588442" cy="3351583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0D99A40-0544-4373-A190-C214C530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9" r="3196" b="24320"/>
            <a:stretch>
              <a:fillRect/>
            </a:stretch>
          </p:blipFill>
          <p:spPr>
            <a:xfrm>
              <a:off x="1085067" y="2477435"/>
              <a:ext cx="3588442" cy="3351583"/>
            </a:xfrm>
            <a:custGeom>
              <a:avLst/>
              <a:gdLst>
                <a:gd name="connsiteX0" fmla="*/ 545908 w 3588442"/>
                <a:gd name="connsiteY0" fmla="*/ 0 h 3351583"/>
                <a:gd name="connsiteX1" fmla="*/ 3588442 w 3588442"/>
                <a:gd name="connsiteY1" fmla="*/ 0 h 3351583"/>
                <a:gd name="connsiteX2" fmla="*/ 3588442 w 3588442"/>
                <a:gd name="connsiteY2" fmla="*/ 2792975 h 3351583"/>
                <a:gd name="connsiteX3" fmla="*/ 3029834 w 3588442"/>
                <a:gd name="connsiteY3" fmla="*/ 3351583 h 3351583"/>
                <a:gd name="connsiteX4" fmla="*/ 0 w 3588442"/>
                <a:gd name="connsiteY4" fmla="*/ 3351583 h 3351583"/>
                <a:gd name="connsiteX5" fmla="*/ 0 w 3588442"/>
                <a:gd name="connsiteY5" fmla="*/ 441677 h 3351583"/>
                <a:gd name="connsiteX6" fmla="*/ 31198 w 3588442"/>
                <a:gd name="connsiteY6" fmla="*/ 341173 h 3351583"/>
                <a:gd name="connsiteX7" fmla="*/ 545908 w 3588442"/>
                <a:gd name="connsiteY7" fmla="*/ 0 h 33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8442" h="3351583">
                  <a:moveTo>
                    <a:pt x="545908" y="0"/>
                  </a:moveTo>
                  <a:lnTo>
                    <a:pt x="3588442" y="0"/>
                  </a:lnTo>
                  <a:lnTo>
                    <a:pt x="3588442" y="2792975"/>
                  </a:lnTo>
                  <a:cubicBezTo>
                    <a:pt x="3588442" y="3101486"/>
                    <a:pt x="3338345" y="3351583"/>
                    <a:pt x="3029834" y="3351583"/>
                  </a:cubicBezTo>
                  <a:lnTo>
                    <a:pt x="0" y="3351583"/>
                  </a:lnTo>
                  <a:lnTo>
                    <a:pt x="0" y="441677"/>
                  </a:lnTo>
                  <a:lnTo>
                    <a:pt x="31198" y="341173"/>
                  </a:lnTo>
                  <a:cubicBezTo>
                    <a:pt x="116000" y="140680"/>
                    <a:pt x="314525" y="0"/>
                    <a:pt x="545908" y="0"/>
                  </a:cubicBezTo>
                  <a:close/>
                </a:path>
              </a:pathLst>
            </a:custGeom>
            <a:ln w="76200">
              <a:solidFill>
                <a:srgbClr val="79C300"/>
              </a:solidFill>
            </a:ln>
            <a:effectLst>
              <a:outerShdw blurRad="254000" algn="ctr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Fluxograma: Processo Alternativo 1">
              <a:extLst>
                <a:ext uri="{FF2B5EF4-FFF2-40B4-BE49-F238E27FC236}">
                  <a16:creationId xmlns:a16="http://schemas.microsoft.com/office/drawing/2014/main" id="{11FFF15F-D557-49D8-BCD0-D3D570DC8F2A}"/>
                </a:ext>
              </a:extLst>
            </p:cNvPr>
            <p:cNvSpPr/>
            <p:nvPr/>
          </p:nvSpPr>
          <p:spPr>
            <a:xfrm rot="21411233">
              <a:off x="2247294" y="2824188"/>
              <a:ext cx="1059424" cy="205412"/>
            </a:xfrm>
            <a:prstGeom prst="flowChartAlternateProcess">
              <a:avLst/>
            </a:prstGeom>
            <a:solidFill>
              <a:srgbClr val="BDBF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0309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F3AE0D16-3C20-49B1-9B3E-7BFAC2BAA6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11" y="1305228"/>
            <a:ext cx="1202986" cy="105428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70AC9789-D75B-47A7-8A9B-4C8B3BB5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"/>
          <a:stretch/>
        </p:blipFill>
        <p:spPr>
          <a:xfrm>
            <a:off x="557638" y="-42673"/>
            <a:ext cx="9364691" cy="1393389"/>
          </a:xfrm>
          <a:prstGeom prst="rect">
            <a:avLst/>
          </a:prstGeom>
        </p:spPr>
      </p:pic>
      <p:sp>
        <p:nvSpPr>
          <p:cNvPr id="23" name="Retângulo: Cantos Diagonais Recortados 22">
            <a:extLst>
              <a:ext uri="{FF2B5EF4-FFF2-40B4-BE49-F238E27FC236}">
                <a16:creationId xmlns:a16="http://schemas.microsoft.com/office/drawing/2014/main" id="{794E3242-4892-4A23-926C-8CFEAA43B7A6}"/>
              </a:ext>
            </a:extLst>
          </p:cNvPr>
          <p:cNvSpPr/>
          <p:nvPr/>
        </p:nvSpPr>
        <p:spPr>
          <a:xfrm>
            <a:off x="688554" y="5549077"/>
            <a:ext cx="9234000" cy="864000"/>
          </a:xfrm>
          <a:prstGeom prst="snip2Diag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um produto especial para sua necessidade, é o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HIDRADOSE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Seus ativos funcionam como um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RÁPIDA DO ORGANISMO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indicado como: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 DE ELETRÓLITOS E DESITRATAÇÃO,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VIROSE, RESSACA, SHOT DE  IMUNIDADE FÍSICA, PÓS-TREINO COM ALÍVIO MUSCULAR.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F6EC8A6F-6414-4A54-A3DA-FBCCD1F96086}"/>
              </a:ext>
            </a:extLst>
          </p:cNvPr>
          <p:cNvSpPr/>
          <p:nvPr/>
        </p:nvSpPr>
        <p:spPr>
          <a:xfrm>
            <a:off x="688554" y="2411105"/>
            <a:ext cx="9233775" cy="576000"/>
          </a:xfrm>
          <a:prstGeom prst="snip2Diag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B9053B9-0668-49F8-AA17-FA692482BC0C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1301996" y="1393705"/>
            <a:ext cx="145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R$ 24,99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38F720-2412-4063-8B86-A6C8714630D4}"/>
              </a:ext>
            </a:extLst>
          </p:cNvPr>
          <p:cNvSpPr txBox="1"/>
          <p:nvPr/>
        </p:nvSpPr>
        <p:spPr>
          <a:xfrm>
            <a:off x="4827381" y="74404"/>
            <a:ext cx="3168000" cy="1028462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 de </a:t>
            </a:r>
            <a:r>
              <a:rPr lang="pt-BR" sz="10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ELETRÓLITOS e DESIDRATAÇÃO </a:t>
            </a:r>
            <a:r>
              <a:rPr lang="pt-BR" sz="10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virose, ressaca, recuperação de </a:t>
            </a:r>
            <a:r>
              <a:rPr lang="pt-BR" sz="10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</a:t>
            </a:r>
            <a:r>
              <a:rPr lang="pt-BR" sz="10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 DO ORGANISMO</a:t>
            </a:r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shot da </a:t>
            </a:r>
            <a:r>
              <a:rPr lang="pt-BR" sz="10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IMUNIDADE FÍSICA</a:t>
            </a:r>
          </a:p>
          <a:p>
            <a:pPr algn="ctr"/>
            <a:r>
              <a:rPr lang="pt-BR" sz="10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PÓS-TREINO, E ALÍVIO MUSCULAR.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1014998" y="2958340"/>
            <a:ext cx="8568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Virose? Você quer levar um produto que terá que implorar para o seu filho tomar? Ou prefere levar um produto que seu filho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gostar do sabor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vai poder tomar sozinho e você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vai se preocupar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tratamento?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58B14B-D1A8-4C71-BDF5-445B4676B208}"/>
              </a:ext>
            </a:extLst>
          </p:cNvPr>
          <p:cNvSpPr txBox="1"/>
          <p:nvPr/>
        </p:nvSpPr>
        <p:spPr>
          <a:xfrm>
            <a:off x="1014998" y="3687738"/>
            <a:ext cx="85680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lnSpc>
                <a:spcPct val="150000"/>
              </a:lnSpc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Ressaca? Você quer uma dose comum ou você quer uma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poderosa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prazerosa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tomar?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1014998" y="4131555"/>
            <a:ext cx="8568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50000"/>
              </a:lnSpc>
              <a:buFont typeface="+mj-lt"/>
              <a:buAutoNum type="arabicParenR" startAt="3"/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que faz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exercícios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Está fazendo academia? Pedala? Corre? Caminha?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tomou algo para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 nutrientes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rápida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 pós-treino? </a:t>
            </a:r>
            <a:r>
              <a:rPr lang="pt-BR" sz="12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1AD51E3-5F03-43A4-A38D-C74A9239675B}"/>
              </a:ext>
            </a:extLst>
          </p:cNvPr>
          <p:cNvCxnSpPr>
            <a:cxnSpLocks/>
          </p:cNvCxnSpPr>
          <p:nvPr/>
        </p:nvCxnSpPr>
        <p:spPr>
          <a:xfrm flipV="1">
            <a:off x="1334156" y="3645042"/>
            <a:ext cx="8100000" cy="0"/>
          </a:xfrm>
          <a:prstGeom prst="line">
            <a:avLst/>
          </a:prstGeom>
          <a:ln w="9525">
            <a:solidFill>
              <a:srgbClr val="44D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E4C940D-EC26-43C8-BAEE-48404E39C2B3}"/>
              </a:ext>
            </a:extLst>
          </p:cNvPr>
          <p:cNvCxnSpPr>
            <a:cxnSpLocks/>
          </p:cNvCxnSpPr>
          <p:nvPr/>
        </p:nvCxnSpPr>
        <p:spPr>
          <a:xfrm flipV="1">
            <a:off x="1334156" y="4083360"/>
            <a:ext cx="8100000" cy="0"/>
          </a:xfrm>
          <a:prstGeom prst="line">
            <a:avLst/>
          </a:prstGeom>
          <a:ln w="9525">
            <a:solidFill>
              <a:srgbClr val="44D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Diagonais Recortados 26">
            <a:extLst>
              <a:ext uri="{FF2B5EF4-FFF2-40B4-BE49-F238E27FC236}">
                <a16:creationId xmlns:a16="http://schemas.microsoft.com/office/drawing/2014/main" id="{B35A4708-3A58-4E17-9653-C33B051AA27B}"/>
              </a:ext>
            </a:extLst>
          </p:cNvPr>
          <p:cNvSpPr/>
          <p:nvPr/>
        </p:nvSpPr>
        <p:spPr>
          <a:xfrm>
            <a:off x="-914401" y="228635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808189" y="108204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CA9A9B5-F80F-483B-9EA8-8821A11404D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FF43D8-E75C-4634-AA28-6D6C4F6E8616}"/>
              </a:ext>
            </a:extLst>
          </p:cNvPr>
          <p:cNvSpPr txBox="1"/>
          <p:nvPr/>
        </p:nvSpPr>
        <p:spPr>
          <a:xfrm>
            <a:off x="1014998" y="4831435"/>
            <a:ext cx="8568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Font typeface="+mj-lt"/>
              <a:buAutoNum type="arabicParenR" startAt="4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Febre? Gripe? Infecção? Falta de energia? Enquanto realiza seu tratamento, você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gostaria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acelerar a recuperação do seu organismo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C746455-8FAC-4576-9606-7F83AC9FD4E1}"/>
              </a:ext>
            </a:extLst>
          </p:cNvPr>
          <p:cNvCxnSpPr>
            <a:cxnSpLocks/>
          </p:cNvCxnSpPr>
          <p:nvPr/>
        </p:nvCxnSpPr>
        <p:spPr>
          <a:xfrm flipV="1">
            <a:off x="1334156" y="4798538"/>
            <a:ext cx="8100000" cy="0"/>
          </a:xfrm>
          <a:prstGeom prst="line">
            <a:avLst/>
          </a:prstGeom>
          <a:ln w="9525">
            <a:solidFill>
              <a:srgbClr val="44D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3AAE7AB9-4713-4B0D-A05C-69D282E3B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t="21913" r="23194" b="11106"/>
          <a:stretch/>
        </p:blipFill>
        <p:spPr>
          <a:xfrm>
            <a:off x="5653154" y="1297076"/>
            <a:ext cx="1337726" cy="96861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340D387-2363-4321-9FF5-DB10C458C1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t="25075" r="24540" b="15499"/>
          <a:stretch/>
        </p:blipFill>
        <p:spPr>
          <a:xfrm>
            <a:off x="766003" y="1376471"/>
            <a:ext cx="774039" cy="889182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DBB97E3-F853-4B1E-A63F-20C43D4C81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60" y="1457530"/>
            <a:ext cx="2211176" cy="79465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7F4BEE7D-3A3E-4F3B-BB2D-DFB9CD172A9D}"/>
              </a:ext>
            </a:extLst>
          </p:cNvPr>
          <p:cNvSpPr txBox="1"/>
          <p:nvPr/>
        </p:nvSpPr>
        <p:spPr>
          <a:xfrm>
            <a:off x="4451596" y="1393705"/>
            <a:ext cx="145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R$ 24,99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2535C67-D1FD-4FEB-9DF0-8C1BD46CE3AF}"/>
              </a:ext>
            </a:extLst>
          </p:cNvPr>
          <p:cNvSpPr txBox="1"/>
          <p:nvPr/>
        </p:nvSpPr>
        <p:spPr>
          <a:xfrm>
            <a:off x="6712196" y="1393705"/>
            <a:ext cx="145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R$ 19,99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537EB66-38AF-4404-B682-112898C1BA03}"/>
              </a:ext>
            </a:extLst>
          </p:cNvPr>
          <p:cNvSpPr txBox="1"/>
          <p:nvPr/>
        </p:nvSpPr>
        <p:spPr>
          <a:xfrm>
            <a:off x="8623989" y="1393705"/>
            <a:ext cx="145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R$ 19,99</a:t>
            </a:r>
          </a:p>
        </p:txBody>
      </p:sp>
    </p:spTree>
    <p:extLst>
      <p:ext uri="{BB962C8B-B14F-4D97-AF65-F5344CB8AC3E}">
        <p14:creationId xmlns:p14="http://schemas.microsoft.com/office/powerpoint/2010/main" val="68092766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549</Words>
  <Application>Microsoft Office PowerPoint</Application>
  <PresentationFormat>Papel A4 (210 x 297 mm)</PresentationFormat>
  <Paragraphs>74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2</cp:revision>
  <dcterms:created xsi:type="dcterms:W3CDTF">2024-01-15T13:48:04Z</dcterms:created>
  <dcterms:modified xsi:type="dcterms:W3CDTF">2024-01-15T13:52:26Z</dcterms:modified>
</cp:coreProperties>
</file>