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492" r:id="rId2"/>
    <p:sldId id="495" r:id="rId3"/>
    <p:sldId id="493" r:id="rId4"/>
    <p:sldId id="494" r:id="rId5"/>
    <p:sldId id="513"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1" d="100"/>
          <a:sy n="101" d="100"/>
        </p:scale>
        <p:origin x="16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EBE0A-B27D-4012-9E8C-1C05EC0BC4BE}" type="datetimeFigureOut">
              <a:rPr lang="pt-BR" smtClean="0"/>
              <a:t>15/01/2024</a:t>
            </a:fld>
            <a:endParaRPr lang="pt-BR"/>
          </a:p>
        </p:txBody>
      </p:sp>
      <p:sp>
        <p:nvSpPr>
          <p:cNvPr id="4" name="Espaço Reservado para Imagem de Slide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3F014-AC07-4922-A39E-111457E26E8A}" type="slidenum">
              <a:rPr lang="pt-BR" smtClean="0"/>
              <a:t>‹nº›</a:t>
            </a:fld>
            <a:endParaRPr lang="pt-BR"/>
          </a:p>
        </p:txBody>
      </p:sp>
    </p:spTree>
    <p:extLst>
      <p:ext uri="{BB962C8B-B14F-4D97-AF65-F5344CB8AC3E}">
        <p14:creationId xmlns:p14="http://schemas.microsoft.com/office/powerpoint/2010/main" val="11460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93293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6615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86987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36246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6C230AC-DF62-4B38-86C2-6FC60C36E861}" type="datetimeFigureOut">
              <a:rPr lang="pt-BR" smtClean="0"/>
              <a:t>15/01/2024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115701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6C230AC-DF62-4B38-86C2-6FC60C36E861}" type="datetimeFigureOut">
              <a:rPr lang="pt-BR" smtClean="0"/>
              <a:t>15/01/2024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242286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6C230AC-DF62-4B38-86C2-6FC60C36E861}" type="datetimeFigureOut">
              <a:rPr lang="pt-BR" smtClean="0"/>
              <a:t>15/01/2024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189296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6C230AC-DF62-4B38-86C2-6FC60C36E861}" type="datetimeFigureOut">
              <a:rPr lang="pt-BR" smtClean="0"/>
              <a:t>15/01/2024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150247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E6C230AC-DF62-4B38-86C2-6FC60C36E861}" type="datetimeFigureOut">
              <a:rPr lang="pt-BR" smtClean="0"/>
              <a:t>15/01/2024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197092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6C230AC-DF62-4B38-86C2-6FC60C36E861}" type="datetimeFigureOut">
              <a:rPr lang="pt-BR" smtClean="0"/>
              <a:t>15/01/2024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40928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2329" y="2505075"/>
            <a:ext cx="4190702"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14913" y="2505075"/>
            <a:ext cx="4211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C230AC-DF62-4B38-86C2-6FC60C36E861}" type="datetimeFigureOut">
              <a:rPr lang="pt-BR" smtClean="0"/>
              <a:t>15/01/2024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97935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6C230AC-DF62-4B38-86C2-6FC60C36E861}" type="datetimeFigureOut">
              <a:rPr lang="pt-BR" smtClean="0"/>
              <a:t>15/01/2024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417963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230AC-DF62-4B38-86C2-6FC60C36E861}" type="datetimeFigureOut">
              <a:rPr lang="pt-BR" smtClean="0"/>
              <a:t>15/01/2024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404E480-BA51-4EC7-95FF-773674FF0382}" type="slidenum">
              <a:rPr lang="pt-BR" smtClean="0"/>
              <a:t>‹nº›</a:t>
            </a:fld>
            <a:endParaRPr lang="pt-BR"/>
          </a:p>
        </p:txBody>
      </p:sp>
      <p:pic>
        <p:nvPicPr>
          <p:cNvPr id="5" name="Imagem 4">
            <a:extLst>
              <a:ext uri="{FF2B5EF4-FFF2-40B4-BE49-F238E27FC236}">
                <a16:creationId xmlns:a16="http://schemas.microsoft.com/office/drawing/2014/main" id="{90F70C05-196D-4BC9-85A5-685524127E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21534" y="6459176"/>
            <a:ext cx="1045155" cy="284434"/>
          </a:xfrm>
          <a:prstGeom prst="rect">
            <a:avLst/>
          </a:prstGeom>
        </p:spPr>
      </p:pic>
      <p:pic>
        <p:nvPicPr>
          <p:cNvPr id="6" name="Imagem 5">
            <a:extLst>
              <a:ext uri="{FF2B5EF4-FFF2-40B4-BE49-F238E27FC236}">
                <a16:creationId xmlns:a16="http://schemas.microsoft.com/office/drawing/2014/main" id="{E6BFD30F-C3EA-4B38-860D-094AEE3A4D2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21534" y="194600"/>
            <a:ext cx="1044000" cy="397899"/>
          </a:xfrm>
          <a:prstGeom prst="rect">
            <a:avLst/>
          </a:prstGeom>
        </p:spPr>
      </p:pic>
    </p:spTree>
    <p:extLst>
      <p:ext uri="{BB962C8B-B14F-4D97-AF65-F5344CB8AC3E}">
        <p14:creationId xmlns:p14="http://schemas.microsoft.com/office/powerpoint/2010/main" val="40571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6C230AC-DF62-4B38-86C2-6FC60C36E861}" type="datetimeFigureOut">
              <a:rPr lang="pt-BR" smtClean="0"/>
              <a:t>15/01/2024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165492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6C230AC-DF62-4B38-86C2-6FC60C36E861}" type="datetimeFigureOut">
              <a:rPr lang="pt-BR" smtClean="0"/>
              <a:t>15/01/2024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404E480-BA51-4EC7-95FF-773674FF0382}" type="slidenum">
              <a:rPr lang="pt-BR" smtClean="0"/>
              <a:t>‹nº›</a:t>
            </a:fld>
            <a:endParaRPr lang="pt-BR"/>
          </a:p>
        </p:txBody>
      </p:sp>
    </p:spTree>
    <p:extLst>
      <p:ext uri="{BB962C8B-B14F-4D97-AF65-F5344CB8AC3E}">
        <p14:creationId xmlns:p14="http://schemas.microsoft.com/office/powerpoint/2010/main" val="258803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230AC-DF62-4B38-86C2-6FC60C36E861}" type="datetimeFigureOut">
              <a:rPr lang="pt-BR" smtClean="0"/>
              <a:t>15/01/2024</a:t>
            </a:fld>
            <a:endParaRPr lang="pt-B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4E480-BA51-4EC7-95FF-773674FF0382}" type="slidenum">
              <a:rPr lang="pt-BR" smtClean="0"/>
              <a:t>‹nº›</a:t>
            </a:fld>
            <a:endParaRPr lang="pt-BR"/>
          </a:p>
        </p:txBody>
      </p:sp>
    </p:spTree>
    <p:extLst>
      <p:ext uri="{BB962C8B-B14F-4D97-AF65-F5344CB8AC3E}">
        <p14:creationId xmlns:p14="http://schemas.microsoft.com/office/powerpoint/2010/main" val="164935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m 51">
            <a:extLst>
              <a:ext uri="{FF2B5EF4-FFF2-40B4-BE49-F238E27FC236}">
                <a16:creationId xmlns:a16="http://schemas.microsoft.com/office/drawing/2014/main" id="{03DCF978-5B5B-4017-B787-3B5E426F6A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2374" y="5326704"/>
            <a:ext cx="244800" cy="216744"/>
          </a:xfrm>
          <a:prstGeom prst="rect">
            <a:avLst/>
          </a:prstGeom>
        </p:spPr>
      </p:pic>
      <p:pic>
        <p:nvPicPr>
          <p:cNvPr id="51" name="Imagem 50">
            <a:extLst>
              <a:ext uri="{FF2B5EF4-FFF2-40B4-BE49-F238E27FC236}">
                <a16:creationId xmlns:a16="http://schemas.microsoft.com/office/drawing/2014/main" id="{2A1596CE-3552-4E6B-95C3-9CC09533DB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2374" y="4642170"/>
            <a:ext cx="244800" cy="216744"/>
          </a:xfrm>
          <a:prstGeom prst="rect">
            <a:avLst/>
          </a:prstGeom>
        </p:spPr>
      </p:pic>
      <p:pic>
        <p:nvPicPr>
          <p:cNvPr id="50" name="Imagem 49">
            <a:extLst>
              <a:ext uri="{FF2B5EF4-FFF2-40B4-BE49-F238E27FC236}">
                <a16:creationId xmlns:a16="http://schemas.microsoft.com/office/drawing/2014/main" id="{481E89E1-8345-4B44-A92F-5278A203C9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2374" y="3576022"/>
            <a:ext cx="244800" cy="216744"/>
          </a:xfrm>
          <a:prstGeom prst="rect">
            <a:avLst/>
          </a:prstGeom>
        </p:spPr>
      </p:pic>
      <p:sp>
        <p:nvSpPr>
          <p:cNvPr id="28" name="CaixaDeTexto 27">
            <a:extLst>
              <a:ext uri="{FF2B5EF4-FFF2-40B4-BE49-F238E27FC236}">
                <a16:creationId xmlns:a16="http://schemas.microsoft.com/office/drawing/2014/main" id="{2F12C9F9-8196-47A7-874D-636331E57517}"/>
              </a:ext>
            </a:extLst>
          </p:cNvPr>
          <p:cNvSpPr txBox="1"/>
          <p:nvPr/>
        </p:nvSpPr>
        <p:spPr>
          <a:xfrm>
            <a:off x="1541808" y="2218613"/>
            <a:ext cx="7920000" cy="1166153"/>
          </a:xfrm>
          <a:prstGeom prst="rect">
            <a:avLst/>
          </a:prstGeom>
          <a:noFill/>
        </p:spPr>
        <p:txBody>
          <a:bodyPr wrap="square">
            <a:spAutoFit/>
          </a:bodyPr>
          <a:lstStyle/>
          <a:p>
            <a:pPr algn="just">
              <a:lnSpc>
                <a:spcPct val="150000"/>
              </a:lnSpc>
            </a:pPr>
            <a:r>
              <a:rPr lang="pt-BR" sz="1200" dirty="0">
                <a:solidFill>
                  <a:srgbClr val="007367"/>
                </a:solidFill>
                <a:latin typeface="Arial" panose="020B0604020202020204" pitchFamily="34" charset="0"/>
                <a:cs typeface="Arial" panose="020B0604020202020204" pitchFamily="34" charset="0"/>
              </a:rPr>
              <a:t>Você que tem uma vida de muito estresse? Já aconteceu com você de estar realizando uma atividade quando de repente...o que eu vim fazer aqui mesmo? Que nota você daria para sua memória e cognição nos últimos meses? Sendo zero para péssima e dez para perfeita?</a:t>
            </a:r>
          </a:p>
          <a:p>
            <a:pPr algn="just">
              <a:lnSpc>
                <a:spcPct val="150000"/>
              </a:lnSpc>
            </a:pPr>
            <a:r>
              <a:rPr lang="pt-BR" sz="1200" dirty="0">
                <a:solidFill>
                  <a:srgbClr val="007367"/>
                </a:solidFill>
                <a:latin typeface="Arial" panose="020B0604020202020204" pitchFamily="34" charset="0"/>
                <a:cs typeface="Arial" panose="020B0604020202020204" pitchFamily="34" charset="0"/>
              </a:rPr>
              <a:t>Para você é importante </a:t>
            </a:r>
            <a:r>
              <a:rPr lang="pt-BR" sz="1200" b="1" dirty="0">
                <a:solidFill>
                  <a:srgbClr val="007367"/>
                </a:solidFill>
                <a:latin typeface="Arial" panose="020B0604020202020204" pitchFamily="34" charset="0"/>
                <a:cs typeface="Arial" panose="020B0604020202020204" pitchFamily="34" charset="0"/>
              </a:rPr>
              <a:t>melhorar</a:t>
            </a:r>
            <a:r>
              <a:rPr lang="pt-BR" sz="1200" dirty="0">
                <a:solidFill>
                  <a:srgbClr val="007367"/>
                </a:solidFill>
                <a:latin typeface="Arial" panose="020B0604020202020204" pitchFamily="34" charset="0"/>
                <a:cs typeface="Arial" panose="020B0604020202020204" pitchFamily="34" charset="0"/>
              </a:rPr>
              <a:t> este aspecto da sua saúde? </a:t>
            </a:r>
            <a:r>
              <a:rPr lang="pt-BR" sz="1200" b="1" dirty="0">
                <a:solidFill>
                  <a:srgbClr val="006272"/>
                </a:solidFill>
                <a:latin typeface="Arial" panose="020B0604020202020204" pitchFamily="34" charset="0"/>
                <a:cs typeface="Arial" panose="020B0604020202020204" pitchFamily="34" charset="0"/>
              </a:rPr>
              <a:t>SIM </a:t>
            </a:r>
            <a:r>
              <a:rPr lang="pt-BR" sz="1200" dirty="0">
                <a:solidFill>
                  <a:srgbClr val="006272"/>
                </a:solidFill>
                <a:latin typeface="Arial" panose="020B0604020202020204" pitchFamily="34" charset="0"/>
                <a:cs typeface="Arial" panose="020B0604020202020204" pitchFamily="34" charset="0"/>
              </a:rPr>
              <a:t>ou</a:t>
            </a:r>
            <a:r>
              <a:rPr lang="pt-BR" sz="1200" b="1" dirty="0">
                <a:solidFill>
                  <a:srgbClr val="006272"/>
                </a:solidFill>
                <a:latin typeface="Arial" panose="020B0604020202020204" pitchFamily="34" charset="0"/>
                <a:cs typeface="Arial" panose="020B0604020202020204" pitchFamily="34" charset="0"/>
              </a:rPr>
              <a:t> NÃO?</a:t>
            </a:r>
          </a:p>
        </p:txBody>
      </p:sp>
      <p:sp>
        <p:nvSpPr>
          <p:cNvPr id="30" name="CaixaDeTexto 29">
            <a:extLst>
              <a:ext uri="{FF2B5EF4-FFF2-40B4-BE49-F238E27FC236}">
                <a16:creationId xmlns:a16="http://schemas.microsoft.com/office/drawing/2014/main" id="{90C61AD8-7272-4993-BD15-B5FA0123FD72}"/>
              </a:ext>
            </a:extLst>
          </p:cNvPr>
          <p:cNvSpPr txBox="1"/>
          <p:nvPr/>
        </p:nvSpPr>
        <p:spPr>
          <a:xfrm>
            <a:off x="1541808" y="3500162"/>
            <a:ext cx="7920000" cy="889154"/>
          </a:xfrm>
          <a:prstGeom prst="rect">
            <a:avLst/>
          </a:prstGeom>
          <a:noFill/>
        </p:spPr>
        <p:txBody>
          <a:bodyPr wrap="square">
            <a:spAutoFit/>
          </a:bodyPr>
          <a:lstStyle/>
          <a:p>
            <a:pPr algn="just">
              <a:lnSpc>
                <a:spcPct val="150000"/>
              </a:lnSpc>
            </a:pPr>
            <a:r>
              <a:rPr lang="pt-BR" sz="1200" dirty="0">
                <a:solidFill>
                  <a:srgbClr val="007367"/>
                </a:solidFill>
                <a:latin typeface="Arial" panose="020B0604020202020204" pitchFamily="34" charset="0"/>
                <a:cs typeface="Arial" panose="020B0604020202020204" pitchFamily="34" charset="0"/>
              </a:rPr>
              <a:t>Você vende bem Rivotril, Clonazepam, Bromazepam, </a:t>
            </a:r>
            <a:r>
              <a:rPr lang="pt-BR" sz="1200" dirty="0" err="1">
                <a:solidFill>
                  <a:srgbClr val="007367"/>
                </a:solidFill>
                <a:latin typeface="Arial" panose="020B0604020202020204" pitchFamily="34" charset="0"/>
                <a:cs typeface="Arial" panose="020B0604020202020204" pitchFamily="34" charset="0"/>
              </a:rPr>
              <a:t>Lorazepam</a:t>
            </a:r>
            <a:r>
              <a:rPr lang="pt-BR" sz="1200" dirty="0">
                <a:solidFill>
                  <a:srgbClr val="007367"/>
                </a:solidFill>
                <a:latin typeface="Arial" panose="020B0604020202020204" pitchFamily="34" charset="0"/>
                <a:cs typeface="Arial" panose="020B0604020202020204" pitchFamily="34" charset="0"/>
              </a:rPr>
              <a:t>, </a:t>
            </a:r>
            <a:r>
              <a:rPr lang="pt-BR" sz="1200" dirty="0" err="1">
                <a:solidFill>
                  <a:srgbClr val="007367"/>
                </a:solidFill>
                <a:latin typeface="Arial" panose="020B0604020202020204" pitchFamily="34" charset="0"/>
                <a:cs typeface="Arial" panose="020B0604020202020204" pitchFamily="34" charset="0"/>
              </a:rPr>
              <a:t>Zolpidem</a:t>
            </a:r>
            <a:r>
              <a:rPr lang="pt-BR" sz="1200" dirty="0">
                <a:solidFill>
                  <a:srgbClr val="007367"/>
                </a:solidFill>
                <a:latin typeface="Arial" panose="020B0604020202020204" pitchFamily="34" charset="0"/>
                <a:cs typeface="Arial" panose="020B0604020202020204" pitchFamily="34" charset="0"/>
              </a:rPr>
              <a:t> e omeprazol na sua farmácia?</a:t>
            </a:r>
            <a:r>
              <a:rPr lang="pt-BR" sz="1200" dirty="0">
                <a:solidFill>
                  <a:srgbClr val="007065"/>
                </a:solidFill>
                <a:latin typeface="Arial" panose="020B0604020202020204" pitchFamily="34" charset="0"/>
                <a:cs typeface="Arial" panose="020B0604020202020204" pitchFamily="34" charset="0"/>
              </a:rPr>
              <a:t> </a:t>
            </a:r>
            <a:r>
              <a:rPr lang="pt-BR" sz="1200" b="1" dirty="0">
                <a:solidFill>
                  <a:srgbClr val="006272"/>
                </a:solidFill>
                <a:latin typeface="Arial" panose="020B0604020202020204" pitchFamily="34" charset="0"/>
                <a:cs typeface="Arial" panose="020B0604020202020204" pitchFamily="34" charset="0"/>
              </a:rPr>
              <a:t>SIM </a:t>
            </a:r>
            <a:r>
              <a:rPr lang="pt-BR" sz="1200" dirty="0">
                <a:solidFill>
                  <a:srgbClr val="006272"/>
                </a:solidFill>
                <a:latin typeface="Arial" panose="020B0604020202020204" pitchFamily="34" charset="0"/>
                <a:cs typeface="Arial" panose="020B0604020202020204" pitchFamily="34" charset="0"/>
              </a:rPr>
              <a:t>ou</a:t>
            </a:r>
            <a:r>
              <a:rPr lang="pt-BR" sz="1200" b="1" dirty="0">
                <a:solidFill>
                  <a:srgbClr val="006272"/>
                </a:solidFill>
                <a:latin typeface="Arial" panose="020B0604020202020204" pitchFamily="34" charset="0"/>
                <a:cs typeface="Arial" panose="020B0604020202020204" pitchFamily="34" charset="0"/>
              </a:rPr>
              <a:t> NÃO?</a:t>
            </a:r>
          </a:p>
          <a:p>
            <a:pPr algn="just">
              <a:lnSpc>
                <a:spcPct val="150000"/>
              </a:lnSpc>
            </a:pPr>
            <a:r>
              <a:rPr lang="pt-BR" sz="1200" dirty="0">
                <a:solidFill>
                  <a:srgbClr val="007065"/>
                </a:solidFill>
                <a:latin typeface="Arial" panose="020B0604020202020204" pitchFamily="34" charset="0"/>
                <a:cs typeface="Arial" panose="020B0604020202020204" pitchFamily="34" charset="0"/>
              </a:rPr>
              <a:t>Quantas </a:t>
            </a:r>
            <a:r>
              <a:rPr lang="pt-BR" sz="1200" b="1" dirty="0">
                <a:solidFill>
                  <a:srgbClr val="007065"/>
                </a:solidFill>
                <a:latin typeface="Arial" panose="020B0604020202020204" pitchFamily="34" charset="0"/>
                <a:cs typeface="Arial" panose="020B0604020202020204" pitchFamily="34" charset="0"/>
              </a:rPr>
              <a:t>unidades</a:t>
            </a:r>
            <a:r>
              <a:rPr lang="pt-BR" sz="1200" dirty="0">
                <a:solidFill>
                  <a:srgbClr val="007065"/>
                </a:solidFill>
                <a:latin typeface="Arial" panose="020B0604020202020204" pitchFamily="34" charset="0"/>
                <a:cs typeface="Arial" panose="020B0604020202020204" pitchFamily="34" charset="0"/>
              </a:rPr>
              <a:t> destes produtos você vende por mês? </a:t>
            </a:r>
          </a:p>
        </p:txBody>
      </p:sp>
      <p:sp>
        <p:nvSpPr>
          <p:cNvPr id="23" name="Retângulo 22">
            <a:extLst>
              <a:ext uri="{FF2B5EF4-FFF2-40B4-BE49-F238E27FC236}">
                <a16:creationId xmlns:a16="http://schemas.microsoft.com/office/drawing/2014/main" id="{14FA55D6-3AEA-4588-A711-E9E04FC43039}"/>
              </a:ext>
            </a:extLst>
          </p:cNvPr>
          <p:cNvSpPr/>
          <p:nvPr/>
        </p:nvSpPr>
        <p:spPr>
          <a:xfrm>
            <a:off x="2477" y="-16206"/>
            <a:ext cx="720000" cy="7102929"/>
          </a:xfrm>
          <a:prstGeom prst="rect">
            <a:avLst/>
          </a:prstGeom>
          <a:solidFill>
            <a:srgbClr val="007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24" name="Retângulo: Cantos Diagonais Recortados 23">
            <a:extLst>
              <a:ext uri="{FF2B5EF4-FFF2-40B4-BE49-F238E27FC236}">
                <a16:creationId xmlns:a16="http://schemas.microsoft.com/office/drawing/2014/main" id="{2FF5638E-B378-43D7-83AF-436E7AEBD4C5}"/>
              </a:ext>
            </a:extLst>
          </p:cNvPr>
          <p:cNvSpPr/>
          <p:nvPr/>
        </p:nvSpPr>
        <p:spPr>
          <a:xfrm>
            <a:off x="-1061357" y="244930"/>
            <a:ext cx="7200000" cy="720000"/>
          </a:xfrm>
          <a:prstGeom prst="snip2DiagRect">
            <a:avLst/>
          </a:prstGeom>
          <a:solidFill>
            <a:schemeClr val="bg1"/>
          </a:solidFill>
          <a:ln w="57150">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dirty="0">
              <a:solidFill>
                <a:schemeClr val="tx1"/>
              </a:solidFill>
              <a:latin typeface="Arial" panose="020B0604020202020204" pitchFamily="34" charset="0"/>
              <a:cs typeface="Arial" panose="020B0604020202020204" pitchFamily="34" charset="0"/>
            </a:endParaRPr>
          </a:p>
        </p:txBody>
      </p:sp>
      <p:sp>
        <p:nvSpPr>
          <p:cNvPr id="25" name="Retângulo 24">
            <a:extLst>
              <a:ext uri="{FF2B5EF4-FFF2-40B4-BE49-F238E27FC236}">
                <a16:creationId xmlns:a16="http://schemas.microsoft.com/office/drawing/2014/main" id="{33A85198-BE2E-4AC7-BB19-DA7ED4608B7F}"/>
              </a:ext>
            </a:extLst>
          </p:cNvPr>
          <p:cNvSpPr/>
          <p:nvPr/>
        </p:nvSpPr>
        <p:spPr>
          <a:xfrm>
            <a:off x="95053" y="-114301"/>
            <a:ext cx="540000" cy="7102929"/>
          </a:xfrm>
          <a:prstGeom prst="rect">
            <a:avLst/>
          </a:prstGeom>
          <a:solidFill>
            <a:srgbClr val="007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CaixaDeTexto 21">
            <a:extLst>
              <a:ext uri="{FF2B5EF4-FFF2-40B4-BE49-F238E27FC236}">
                <a16:creationId xmlns:a16="http://schemas.microsoft.com/office/drawing/2014/main" id="{7D333B30-BB62-4F12-96DE-1787E808FE73}"/>
              </a:ext>
            </a:extLst>
          </p:cNvPr>
          <p:cNvSpPr txBox="1"/>
          <p:nvPr/>
        </p:nvSpPr>
        <p:spPr>
          <a:xfrm>
            <a:off x="327279" y="389487"/>
            <a:ext cx="5502728" cy="430887"/>
          </a:xfrm>
          <a:prstGeom prst="rect">
            <a:avLst/>
          </a:prstGeom>
          <a:noFill/>
        </p:spPr>
        <p:txBody>
          <a:bodyPr wrap="square">
            <a:spAutoFit/>
          </a:bodyPr>
          <a:lstStyle/>
          <a:p>
            <a:pPr algn="ctr"/>
            <a:r>
              <a:rPr lang="pt-BR" sz="2200" dirty="0">
                <a:solidFill>
                  <a:srgbClr val="007367"/>
                </a:solidFill>
                <a:latin typeface="Arial" panose="020B0604020202020204" pitchFamily="34" charset="0"/>
                <a:cs typeface="Arial" panose="020B0604020202020204" pitchFamily="34" charset="0"/>
              </a:rPr>
              <a:t>ACELERADOR DE VENDAS</a:t>
            </a:r>
          </a:p>
        </p:txBody>
      </p:sp>
      <p:sp>
        <p:nvSpPr>
          <p:cNvPr id="36" name="CaixaDeTexto 35">
            <a:extLst>
              <a:ext uri="{FF2B5EF4-FFF2-40B4-BE49-F238E27FC236}">
                <a16:creationId xmlns:a16="http://schemas.microsoft.com/office/drawing/2014/main" id="{1D192ABE-0D4B-4C15-A243-DC630FF945AC}"/>
              </a:ext>
            </a:extLst>
          </p:cNvPr>
          <p:cNvSpPr txBox="1"/>
          <p:nvPr/>
        </p:nvSpPr>
        <p:spPr>
          <a:xfrm>
            <a:off x="1541808" y="4571236"/>
            <a:ext cx="7920000" cy="335156"/>
          </a:xfrm>
          <a:prstGeom prst="rect">
            <a:avLst/>
          </a:prstGeom>
          <a:noFill/>
        </p:spPr>
        <p:txBody>
          <a:bodyPr wrap="square">
            <a:spAutoFit/>
          </a:bodyPr>
          <a:lstStyle/>
          <a:p>
            <a:pPr algn="just">
              <a:lnSpc>
                <a:spcPct val="150000"/>
              </a:lnSpc>
            </a:pPr>
            <a:r>
              <a:rPr lang="pt-BR" sz="1200" dirty="0">
                <a:solidFill>
                  <a:srgbClr val="007367"/>
                </a:solidFill>
                <a:latin typeface="Arial" panose="020B0604020202020204" pitchFamily="34" charset="0"/>
                <a:cs typeface="Arial" panose="020B0604020202020204" pitchFamily="34" charset="0"/>
              </a:rPr>
              <a:t>Você sabia que o uso destes medicamentos a longo prazo, </a:t>
            </a:r>
            <a:r>
              <a:rPr lang="pt-BR" sz="1200" b="1" dirty="0">
                <a:solidFill>
                  <a:srgbClr val="007367"/>
                </a:solidFill>
                <a:latin typeface="Arial" panose="020B0604020202020204" pitchFamily="34" charset="0"/>
                <a:cs typeface="Arial" panose="020B0604020202020204" pitchFamily="34" charset="0"/>
              </a:rPr>
              <a:t>prejudicam</a:t>
            </a:r>
            <a:r>
              <a:rPr lang="pt-BR" sz="1200" dirty="0">
                <a:solidFill>
                  <a:srgbClr val="007367"/>
                </a:solidFill>
                <a:latin typeface="Arial" panose="020B0604020202020204" pitchFamily="34" charset="0"/>
                <a:cs typeface="Arial" panose="020B0604020202020204" pitchFamily="34" charset="0"/>
              </a:rPr>
              <a:t> a memória e cognição dos seus clientes?</a:t>
            </a:r>
          </a:p>
        </p:txBody>
      </p:sp>
      <p:sp>
        <p:nvSpPr>
          <p:cNvPr id="37" name="CaixaDeTexto 36">
            <a:extLst>
              <a:ext uri="{FF2B5EF4-FFF2-40B4-BE49-F238E27FC236}">
                <a16:creationId xmlns:a16="http://schemas.microsoft.com/office/drawing/2014/main" id="{065FB4BF-9E03-4F14-A81E-D8ADF9F70289}"/>
              </a:ext>
            </a:extLst>
          </p:cNvPr>
          <p:cNvSpPr txBox="1"/>
          <p:nvPr/>
        </p:nvSpPr>
        <p:spPr>
          <a:xfrm>
            <a:off x="1541808" y="5240869"/>
            <a:ext cx="7920000" cy="612155"/>
          </a:xfrm>
          <a:prstGeom prst="rect">
            <a:avLst/>
          </a:prstGeom>
          <a:noFill/>
        </p:spPr>
        <p:txBody>
          <a:bodyPr wrap="square">
            <a:spAutoFit/>
          </a:bodyPr>
          <a:lstStyle/>
          <a:p>
            <a:pPr algn="just">
              <a:lnSpc>
                <a:spcPct val="150000"/>
              </a:lnSpc>
            </a:pPr>
            <a:r>
              <a:rPr lang="pt-BR" sz="1200">
                <a:solidFill>
                  <a:srgbClr val="007065"/>
                </a:solidFill>
                <a:latin typeface="Arial" panose="020B0604020202020204" pitchFamily="34" charset="0"/>
                <a:cs typeface="Arial" panose="020B0604020202020204" pitchFamily="34" charset="0"/>
              </a:rPr>
              <a:t>Você está </a:t>
            </a:r>
            <a:r>
              <a:rPr lang="pt-BR" sz="1200" b="1" dirty="0">
                <a:solidFill>
                  <a:srgbClr val="007065"/>
                </a:solidFill>
                <a:latin typeface="Arial" panose="020B0604020202020204" pitchFamily="34" charset="0"/>
                <a:cs typeface="Arial" panose="020B0604020202020204" pitchFamily="34" charset="0"/>
              </a:rPr>
              <a:t>explorando</a:t>
            </a:r>
            <a:r>
              <a:rPr lang="pt-BR" sz="1200" dirty="0">
                <a:solidFill>
                  <a:srgbClr val="007065"/>
                </a:solidFill>
                <a:latin typeface="Arial" panose="020B0604020202020204" pitchFamily="34" charset="0"/>
                <a:cs typeface="Arial" panose="020B0604020202020204" pitchFamily="34" charset="0"/>
              </a:rPr>
              <a:t> esta </a:t>
            </a:r>
            <a:r>
              <a:rPr lang="pt-BR" sz="1200" b="1" dirty="0">
                <a:solidFill>
                  <a:srgbClr val="007065"/>
                </a:solidFill>
                <a:latin typeface="Arial" panose="020B0604020202020204" pitchFamily="34" charset="0"/>
                <a:cs typeface="Arial" panose="020B0604020202020204" pitchFamily="34" charset="0"/>
              </a:rPr>
              <a:t>oportunidade</a:t>
            </a:r>
            <a:r>
              <a:rPr lang="pt-BR" sz="1200" dirty="0">
                <a:solidFill>
                  <a:srgbClr val="007065"/>
                </a:solidFill>
                <a:latin typeface="Arial" panose="020B0604020202020204" pitchFamily="34" charset="0"/>
                <a:cs typeface="Arial" panose="020B0604020202020204" pitchFamily="34" charset="0"/>
              </a:rPr>
              <a:t> para associar e oferecer para seus clientes um produto especial para atender a estas necessidades que a maioria deles tem e muitas vezes nem sabem disso? </a:t>
            </a:r>
            <a:r>
              <a:rPr lang="pt-BR" sz="1200" b="1" dirty="0">
                <a:solidFill>
                  <a:srgbClr val="006272"/>
                </a:solidFill>
                <a:latin typeface="Arial" panose="020B0604020202020204" pitchFamily="34" charset="0"/>
                <a:cs typeface="Arial" panose="020B0604020202020204" pitchFamily="34" charset="0"/>
              </a:rPr>
              <a:t>SIM </a:t>
            </a:r>
            <a:r>
              <a:rPr lang="pt-BR" sz="1200" dirty="0">
                <a:solidFill>
                  <a:srgbClr val="006272"/>
                </a:solidFill>
                <a:latin typeface="Arial" panose="020B0604020202020204" pitchFamily="34" charset="0"/>
                <a:cs typeface="Arial" panose="020B0604020202020204" pitchFamily="34" charset="0"/>
              </a:rPr>
              <a:t>ou</a:t>
            </a:r>
            <a:r>
              <a:rPr lang="pt-BR" sz="1200" b="1" dirty="0">
                <a:solidFill>
                  <a:srgbClr val="006272"/>
                </a:solidFill>
                <a:latin typeface="Arial" panose="020B0604020202020204" pitchFamily="34" charset="0"/>
                <a:cs typeface="Arial" panose="020B0604020202020204" pitchFamily="34" charset="0"/>
              </a:rPr>
              <a:t> NÃO?</a:t>
            </a:r>
          </a:p>
        </p:txBody>
      </p:sp>
      <p:pic>
        <p:nvPicPr>
          <p:cNvPr id="14" name="Imagem 13">
            <a:extLst>
              <a:ext uri="{FF2B5EF4-FFF2-40B4-BE49-F238E27FC236}">
                <a16:creationId xmlns:a16="http://schemas.microsoft.com/office/drawing/2014/main" id="{7C10620D-D091-48D1-9842-6B119A4B73E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73205" y="1079769"/>
            <a:ext cx="2160000" cy="671364"/>
          </a:xfrm>
          <a:prstGeom prst="rect">
            <a:avLst/>
          </a:prstGeom>
        </p:spPr>
      </p:pic>
      <p:pic>
        <p:nvPicPr>
          <p:cNvPr id="16" name="Imagem 15">
            <a:extLst>
              <a:ext uri="{FF2B5EF4-FFF2-40B4-BE49-F238E27FC236}">
                <a16:creationId xmlns:a16="http://schemas.microsoft.com/office/drawing/2014/main" id="{B1B165A1-FC0E-43BF-BCEB-D94F5B518D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2374" y="2331660"/>
            <a:ext cx="244800" cy="216744"/>
          </a:xfrm>
          <a:prstGeom prst="rect">
            <a:avLst/>
          </a:prstGeom>
        </p:spPr>
      </p:pic>
    </p:spTree>
    <p:extLst>
      <p:ext uri="{BB962C8B-B14F-4D97-AF65-F5344CB8AC3E}">
        <p14:creationId xmlns:p14="http://schemas.microsoft.com/office/powerpoint/2010/main" val="429389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m 38">
            <a:extLst>
              <a:ext uri="{FF2B5EF4-FFF2-40B4-BE49-F238E27FC236}">
                <a16:creationId xmlns:a16="http://schemas.microsoft.com/office/drawing/2014/main" id="{41216262-303A-48B6-97AF-0DFB844A47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8871" y="5448754"/>
            <a:ext cx="244800" cy="216744"/>
          </a:xfrm>
          <a:prstGeom prst="rect">
            <a:avLst/>
          </a:prstGeom>
        </p:spPr>
      </p:pic>
      <p:pic>
        <p:nvPicPr>
          <p:cNvPr id="42" name="Imagem 41">
            <a:extLst>
              <a:ext uri="{FF2B5EF4-FFF2-40B4-BE49-F238E27FC236}">
                <a16:creationId xmlns:a16="http://schemas.microsoft.com/office/drawing/2014/main" id="{6F8DE09C-4CAF-412D-9515-55DC74A570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8871" y="4933929"/>
            <a:ext cx="244800" cy="216744"/>
          </a:xfrm>
          <a:prstGeom prst="rect">
            <a:avLst/>
          </a:prstGeom>
        </p:spPr>
      </p:pic>
      <p:pic>
        <p:nvPicPr>
          <p:cNvPr id="43" name="Imagem 42">
            <a:extLst>
              <a:ext uri="{FF2B5EF4-FFF2-40B4-BE49-F238E27FC236}">
                <a16:creationId xmlns:a16="http://schemas.microsoft.com/office/drawing/2014/main" id="{413D5F93-5386-4039-B9B2-00F76B1F2E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8871" y="4346030"/>
            <a:ext cx="244800" cy="216744"/>
          </a:xfrm>
          <a:prstGeom prst="rect">
            <a:avLst/>
          </a:prstGeom>
        </p:spPr>
      </p:pic>
      <p:sp>
        <p:nvSpPr>
          <p:cNvPr id="33" name="Retângulo: Cantos Arredondados 32">
            <a:extLst>
              <a:ext uri="{FF2B5EF4-FFF2-40B4-BE49-F238E27FC236}">
                <a16:creationId xmlns:a16="http://schemas.microsoft.com/office/drawing/2014/main" id="{7A1A0B3A-EE88-4F6E-A35E-7AF37DD30042}"/>
              </a:ext>
            </a:extLst>
          </p:cNvPr>
          <p:cNvSpPr/>
          <p:nvPr/>
        </p:nvSpPr>
        <p:spPr>
          <a:xfrm>
            <a:off x="1002440" y="1777992"/>
            <a:ext cx="8280000" cy="972000"/>
          </a:xfrm>
          <a:prstGeom prst="round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1200" b="1" dirty="0">
                <a:latin typeface="Arial" panose="020B0604020202020204" pitchFamily="34" charset="0"/>
                <a:cs typeface="Arial" panose="020B0604020202020204" pitchFamily="34" charset="0"/>
              </a:rPr>
              <a:t>VOCÊ SABIA?</a:t>
            </a:r>
          </a:p>
          <a:p>
            <a:pPr algn="ctr">
              <a:lnSpc>
                <a:spcPct val="150000"/>
              </a:lnSpc>
            </a:pPr>
            <a:r>
              <a:rPr lang="pt-BR" sz="1200" dirty="0">
                <a:latin typeface="Arial" panose="020B0604020202020204" pitchFamily="34" charset="0"/>
                <a:cs typeface="Arial" panose="020B0604020202020204" pitchFamily="34" charset="0"/>
              </a:rPr>
              <a:t>Estudos apontam que 80% dos pacientes recuperados de </a:t>
            </a:r>
            <a:r>
              <a:rPr lang="pt-BR" sz="1200" b="1" dirty="0">
                <a:latin typeface="Arial" panose="020B0604020202020204" pitchFamily="34" charset="0"/>
                <a:cs typeface="Arial" panose="020B0604020202020204" pitchFamily="34" charset="0"/>
              </a:rPr>
              <a:t>COVID-19</a:t>
            </a:r>
            <a:r>
              <a:rPr lang="pt-BR" sz="1200" dirty="0">
                <a:latin typeface="Arial" panose="020B0604020202020204" pitchFamily="34" charset="0"/>
                <a:cs typeface="Arial" panose="020B0604020202020204" pitchFamily="34" charset="0"/>
              </a:rPr>
              <a:t>, apresentam </a:t>
            </a:r>
            <a:r>
              <a:rPr lang="pt-BR" sz="1200" b="1" dirty="0">
                <a:latin typeface="Arial" panose="020B0604020202020204" pitchFamily="34" charset="0"/>
                <a:cs typeface="Arial" panose="020B0604020202020204" pitchFamily="34" charset="0"/>
              </a:rPr>
              <a:t>perda de memória e cognição</a:t>
            </a:r>
            <a:r>
              <a:rPr lang="pt-BR" sz="1200" dirty="0">
                <a:latin typeface="Arial" panose="020B0604020202020204" pitchFamily="34" charset="0"/>
                <a:cs typeface="Arial" panose="020B0604020202020204" pitchFamily="34" charset="0"/>
              </a:rPr>
              <a:t>. </a:t>
            </a:r>
          </a:p>
          <a:p>
            <a:pPr algn="ctr">
              <a:lnSpc>
                <a:spcPct val="150000"/>
              </a:lnSpc>
            </a:pPr>
            <a:r>
              <a:rPr lang="pt-BR" sz="1200" dirty="0">
                <a:latin typeface="Arial" panose="020B0604020202020204" pitchFamily="34" charset="0"/>
                <a:cs typeface="Arial" panose="020B0604020202020204" pitchFamily="34" charset="0"/>
              </a:rPr>
              <a:t>São milhares de brasileiros que precisam de tratamento e ainda não sabem!</a:t>
            </a:r>
          </a:p>
        </p:txBody>
      </p:sp>
      <p:sp>
        <p:nvSpPr>
          <p:cNvPr id="28" name="CaixaDeTexto 27">
            <a:extLst>
              <a:ext uri="{FF2B5EF4-FFF2-40B4-BE49-F238E27FC236}">
                <a16:creationId xmlns:a16="http://schemas.microsoft.com/office/drawing/2014/main" id="{2F12C9F9-8196-47A7-874D-636331E57517}"/>
              </a:ext>
            </a:extLst>
          </p:cNvPr>
          <p:cNvSpPr txBox="1"/>
          <p:nvPr/>
        </p:nvSpPr>
        <p:spPr>
          <a:xfrm>
            <a:off x="1366665" y="2893512"/>
            <a:ext cx="8100000" cy="612155"/>
          </a:xfrm>
          <a:prstGeom prst="rect">
            <a:avLst/>
          </a:prstGeom>
          <a:noFill/>
        </p:spPr>
        <p:txBody>
          <a:bodyPr wrap="square">
            <a:spAutoFit/>
          </a:bodyPr>
          <a:lstStyle/>
          <a:p>
            <a:pPr algn="just">
              <a:lnSpc>
                <a:spcPct val="150000"/>
              </a:lnSpc>
            </a:pPr>
            <a:r>
              <a:rPr lang="pt-BR" sz="1200" dirty="0">
                <a:solidFill>
                  <a:srgbClr val="007367"/>
                </a:solidFill>
                <a:latin typeface="Arial" panose="020B0604020202020204" pitchFamily="34" charset="0"/>
                <a:cs typeface="Arial" panose="020B0604020202020204" pitchFamily="34" charset="0"/>
              </a:rPr>
              <a:t>Você está explorando esta oportunidade para oferecer a seus clientes um produto especial, que atenda a estas necessidades? </a:t>
            </a:r>
            <a:r>
              <a:rPr lang="pt-BR" sz="1200" b="1" dirty="0">
                <a:solidFill>
                  <a:srgbClr val="006272"/>
                </a:solidFill>
                <a:latin typeface="Arial" panose="020B0604020202020204" pitchFamily="34" charset="0"/>
                <a:cs typeface="Arial" panose="020B0604020202020204" pitchFamily="34" charset="0"/>
              </a:rPr>
              <a:t>SIM </a:t>
            </a:r>
            <a:r>
              <a:rPr lang="pt-BR" sz="1200" dirty="0">
                <a:solidFill>
                  <a:srgbClr val="006272"/>
                </a:solidFill>
                <a:latin typeface="Arial" panose="020B0604020202020204" pitchFamily="34" charset="0"/>
                <a:cs typeface="Arial" panose="020B0604020202020204" pitchFamily="34" charset="0"/>
              </a:rPr>
              <a:t>ou</a:t>
            </a:r>
            <a:r>
              <a:rPr lang="pt-BR" sz="1200" b="1" dirty="0">
                <a:solidFill>
                  <a:srgbClr val="006272"/>
                </a:solidFill>
                <a:latin typeface="Arial" panose="020B0604020202020204" pitchFamily="34" charset="0"/>
                <a:cs typeface="Arial" panose="020B0604020202020204" pitchFamily="34" charset="0"/>
              </a:rPr>
              <a:t> NÃO?</a:t>
            </a:r>
            <a:endParaRPr lang="pt-BR" sz="1200" dirty="0">
              <a:solidFill>
                <a:srgbClr val="006272"/>
              </a:solidFill>
              <a:latin typeface="Arial" panose="020B0604020202020204" pitchFamily="34" charset="0"/>
              <a:cs typeface="Arial" panose="020B0604020202020204" pitchFamily="34" charset="0"/>
            </a:endParaRPr>
          </a:p>
        </p:txBody>
      </p:sp>
      <p:sp>
        <p:nvSpPr>
          <p:cNvPr id="30" name="CaixaDeTexto 29">
            <a:extLst>
              <a:ext uri="{FF2B5EF4-FFF2-40B4-BE49-F238E27FC236}">
                <a16:creationId xmlns:a16="http://schemas.microsoft.com/office/drawing/2014/main" id="{90C61AD8-7272-4993-BD15-B5FA0123FD72}"/>
              </a:ext>
            </a:extLst>
          </p:cNvPr>
          <p:cNvSpPr txBox="1"/>
          <p:nvPr/>
        </p:nvSpPr>
        <p:spPr>
          <a:xfrm>
            <a:off x="1366665" y="3557239"/>
            <a:ext cx="8100000" cy="683743"/>
          </a:xfrm>
          <a:prstGeom prst="rect">
            <a:avLst/>
          </a:prstGeom>
          <a:noFill/>
        </p:spPr>
        <p:txBody>
          <a:bodyPr wrap="square">
            <a:spAutoFit/>
          </a:bodyPr>
          <a:lstStyle/>
          <a:p>
            <a:pPr algn="just">
              <a:lnSpc>
                <a:spcPct val="150000"/>
              </a:lnSpc>
            </a:pPr>
            <a:r>
              <a:rPr lang="pt-BR" sz="1200" dirty="0">
                <a:solidFill>
                  <a:srgbClr val="007367"/>
                </a:solidFill>
                <a:latin typeface="Arial" panose="020B0604020202020204" pitchFamily="34" charset="0"/>
                <a:cs typeface="Arial" panose="020B0604020202020204" pitchFamily="34" charset="0"/>
              </a:rPr>
              <a:t>Você tem algum projeto com foco e rentabilidade de até </a:t>
            </a:r>
            <a:r>
              <a:rPr lang="pt-BR" sz="1400" b="1" dirty="0">
                <a:solidFill>
                  <a:srgbClr val="006272"/>
                </a:solidFill>
                <a:latin typeface="Arial" panose="020B0604020202020204" pitchFamily="34" charset="0"/>
                <a:cs typeface="Arial" panose="020B0604020202020204" pitchFamily="34" charset="0"/>
              </a:rPr>
              <a:t>R$ 40,00</a:t>
            </a:r>
            <a:r>
              <a:rPr lang="pt-BR" sz="1200" b="1" baseline="30000" dirty="0">
                <a:solidFill>
                  <a:srgbClr val="006272"/>
                </a:solidFill>
                <a:latin typeface="Arial" panose="020B0604020202020204" pitchFamily="34" charset="0"/>
                <a:cs typeface="Arial" panose="020B0604020202020204" pitchFamily="34" charset="0"/>
              </a:rPr>
              <a:t>[1] </a:t>
            </a:r>
            <a:r>
              <a:rPr lang="pt-BR" sz="1200" b="1" dirty="0">
                <a:solidFill>
                  <a:srgbClr val="006272"/>
                </a:solidFill>
                <a:latin typeface="Arial" panose="020B0604020202020204" pitchFamily="34" charset="0"/>
                <a:cs typeface="Arial" panose="020B0604020202020204" pitchFamily="34" charset="0"/>
              </a:rPr>
              <a:t>e </a:t>
            </a:r>
            <a:r>
              <a:rPr lang="pt-BR" sz="1400" b="1" dirty="0">
                <a:solidFill>
                  <a:srgbClr val="006272"/>
                </a:solidFill>
                <a:latin typeface="Arial" panose="020B0604020202020204" pitchFamily="34" charset="0"/>
                <a:cs typeface="Arial" panose="020B0604020202020204" pitchFamily="34" charset="0"/>
              </a:rPr>
              <a:t>R$27,00</a:t>
            </a:r>
            <a:r>
              <a:rPr lang="pt-BR" sz="1200" b="1" baseline="30000" dirty="0">
                <a:solidFill>
                  <a:srgbClr val="006272"/>
                </a:solidFill>
                <a:latin typeface="Arial" panose="020B0604020202020204" pitchFamily="34" charset="0"/>
                <a:cs typeface="Arial" panose="020B0604020202020204" pitchFamily="34" charset="0"/>
              </a:rPr>
              <a:t>[2] </a:t>
            </a:r>
            <a:r>
              <a:rPr lang="pt-BR" sz="1200" dirty="0">
                <a:solidFill>
                  <a:srgbClr val="007367"/>
                </a:solidFill>
                <a:latin typeface="Arial" panose="020B0604020202020204" pitchFamily="34" charset="0"/>
                <a:cs typeface="Arial" panose="020B0604020202020204" pitchFamily="34" charset="0"/>
              </a:rPr>
              <a:t>para alavancar estas oportunidades? </a:t>
            </a:r>
            <a:r>
              <a:rPr lang="pt-BR" sz="1200" b="1" dirty="0">
                <a:solidFill>
                  <a:srgbClr val="006272"/>
                </a:solidFill>
                <a:latin typeface="Arial" panose="020B0604020202020204" pitchFamily="34" charset="0"/>
                <a:cs typeface="Arial" panose="020B0604020202020204" pitchFamily="34" charset="0"/>
              </a:rPr>
              <a:t>SIM </a:t>
            </a:r>
            <a:r>
              <a:rPr lang="pt-BR" sz="1200" dirty="0">
                <a:solidFill>
                  <a:srgbClr val="006272"/>
                </a:solidFill>
                <a:latin typeface="Arial" panose="020B0604020202020204" pitchFamily="34" charset="0"/>
                <a:cs typeface="Arial" panose="020B0604020202020204" pitchFamily="34" charset="0"/>
              </a:rPr>
              <a:t>ou</a:t>
            </a:r>
            <a:r>
              <a:rPr lang="pt-BR" sz="1200" b="1" dirty="0">
                <a:solidFill>
                  <a:srgbClr val="006272"/>
                </a:solidFill>
                <a:latin typeface="Arial" panose="020B0604020202020204" pitchFamily="34" charset="0"/>
                <a:cs typeface="Arial" panose="020B0604020202020204" pitchFamily="34" charset="0"/>
              </a:rPr>
              <a:t> NÃO?</a:t>
            </a:r>
          </a:p>
        </p:txBody>
      </p:sp>
      <p:sp>
        <p:nvSpPr>
          <p:cNvPr id="23" name="Retângulo 22">
            <a:extLst>
              <a:ext uri="{FF2B5EF4-FFF2-40B4-BE49-F238E27FC236}">
                <a16:creationId xmlns:a16="http://schemas.microsoft.com/office/drawing/2014/main" id="{14FA55D6-3AEA-4588-A711-E9E04FC43039}"/>
              </a:ext>
            </a:extLst>
          </p:cNvPr>
          <p:cNvSpPr/>
          <p:nvPr/>
        </p:nvSpPr>
        <p:spPr>
          <a:xfrm>
            <a:off x="2477" y="-16206"/>
            <a:ext cx="720000" cy="7102929"/>
          </a:xfrm>
          <a:prstGeom prst="rect">
            <a:avLst/>
          </a:prstGeom>
          <a:solidFill>
            <a:srgbClr val="007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24" name="Retângulo: Cantos Diagonais Recortados 23">
            <a:extLst>
              <a:ext uri="{FF2B5EF4-FFF2-40B4-BE49-F238E27FC236}">
                <a16:creationId xmlns:a16="http://schemas.microsoft.com/office/drawing/2014/main" id="{2FF5638E-B378-43D7-83AF-436E7AEBD4C5}"/>
              </a:ext>
            </a:extLst>
          </p:cNvPr>
          <p:cNvSpPr/>
          <p:nvPr/>
        </p:nvSpPr>
        <p:spPr>
          <a:xfrm>
            <a:off x="-1061357" y="244930"/>
            <a:ext cx="7200000" cy="720000"/>
          </a:xfrm>
          <a:prstGeom prst="snip2DiagRect">
            <a:avLst/>
          </a:prstGeom>
          <a:solidFill>
            <a:schemeClr val="bg1"/>
          </a:solidFill>
          <a:ln w="57150">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dirty="0">
              <a:solidFill>
                <a:schemeClr val="tx1"/>
              </a:solidFill>
              <a:latin typeface="Arial" panose="020B0604020202020204" pitchFamily="34" charset="0"/>
              <a:cs typeface="Arial" panose="020B0604020202020204" pitchFamily="34" charset="0"/>
            </a:endParaRPr>
          </a:p>
        </p:txBody>
      </p:sp>
      <p:sp>
        <p:nvSpPr>
          <p:cNvPr id="25" name="Retângulo 24">
            <a:extLst>
              <a:ext uri="{FF2B5EF4-FFF2-40B4-BE49-F238E27FC236}">
                <a16:creationId xmlns:a16="http://schemas.microsoft.com/office/drawing/2014/main" id="{33A85198-BE2E-4AC7-BB19-DA7ED4608B7F}"/>
              </a:ext>
            </a:extLst>
          </p:cNvPr>
          <p:cNvSpPr/>
          <p:nvPr/>
        </p:nvSpPr>
        <p:spPr>
          <a:xfrm>
            <a:off x="95053" y="-114301"/>
            <a:ext cx="540000" cy="7102929"/>
          </a:xfrm>
          <a:prstGeom prst="rect">
            <a:avLst/>
          </a:prstGeom>
          <a:solidFill>
            <a:srgbClr val="007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CaixaDeTexto 21">
            <a:extLst>
              <a:ext uri="{FF2B5EF4-FFF2-40B4-BE49-F238E27FC236}">
                <a16:creationId xmlns:a16="http://schemas.microsoft.com/office/drawing/2014/main" id="{7D333B30-BB62-4F12-96DE-1787E808FE73}"/>
              </a:ext>
            </a:extLst>
          </p:cNvPr>
          <p:cNvSpPr txBox="1"/>
          <p:nvPr/>
        </p:nvSpPr>
        <p:spPr>
          <a:xfrm>
            <a:off x="327279" y="389487"/>
            <a:ext cx="5502728" cy="430887"/>
          </a:xfrm>
          <a:prstGeom prst="rect">
            <a:avLst/>
          </a:prstGeom>
          <a:noFill/>
        </p:spPr>
        <p:txBody>
          <a:bodyPr wrap="square">
            <a:spAutoFit/>
          </a:bodyPr>
          <a:lstStyle/>
          <a:p>
            <a:pPr algn="ctr"/>
            <a:r>
              <a:rPr lang="pt-BR" sz="2200" dirty="0">
                <a:solidFill>
                  <a:srgbClr val="007367"/>
                </a:solidFill>
                <a:latin typeface="Arial" panose="020B0604020202020204" pitchFamily="34" charset="0"/>
                <a:cs typeface="Arial" panose="020B0604020202020204" pitchFamily="34" charset="0"/>
              </a:rPr>
              <a:t>ACELERADOR DE VENDAS</a:t>
            </a:r>
          </a:p>
        </p:txBody>
      </p:sp>
      <p:sp>
        <p:nvSpPr>
          <p:cNvPr id="44" name="Retângulo 43">
            <a:extLst>
              <a:ext uri="{FF2B5EF4-FFF2-40B4-BE49-F238E27FC236}">
                <a16:creationId xmlns:a16="http://schemas.microsoft.com/office/drawing/2014/main" id="{D2311FFA-48AC-4E7D-B129-7F32BAB77F64}"/>
              </a:ext>
            </a:extLst>
          </p:cNvPr>
          <p:cNvSpPr/>
          <p:nvPr/>
        </p:nvSpPr>
        <p:spPr>
          <a:xfrm>
            <a:off x="6230727" y="4315903"/>
            <a:ext cx="2901756" cy="276999"/>
          </a:xfrm>
          <a:prstGeom prst="rect">
            <a:avLst/>
          </a:prstGeom>
        </p:spPr>
        <p:txBody>
          <a:bodyPr wrap="none">
            <a:spAutoFit/>
          </a:bodyPr>
          <a:lstStyle/>
          <a:p>
            <a:r>
              <a:rPr lang="pt-BR" sz="1200" dirty="0">
                <a:solidFill>
                  <a:srgbClr val="007367"/>
                </a:solidFill>
                <a:latin typeface="Arial" panose="020B0604020202020204" pitchFamily="34" charset="0"/>
                <a:cs typeface="Arial" panose="020B0604020202020204" pitchFamily="34" charset="0"/>
              </a:rPr>
              <a:t>Contribui na manutenção dos neurônios</a:t>
            </a:r>
          </a:p>
        </p:txBody>
      </p:sp>
      <p:sp>
        <p:nvSpPr>
          <p:cNvPr id="45" name="Retângulo 44">
            <a:extLst>
              <a:ext uri="{FF2B5EF4-FFF2-40B4-BE49-F238E27FC236}">
                <a16:creationId xmlns:a16="http://schemas.microsoft.com/office/drawing/2014/main" id="{08C9A635-906F-4418-8EAC-647D7B9118AE}"/>
              </a:ext>
            </a:extLst>
          </p:cNvPr>
          <p:cNvSpPr/>
          <p:nvPr/>
        </p:nvSpPr>
        <p:spPr>
          <a:xfrm>
            <a:off x="6230727" y="4903802"/>
            <a:ext cx="2986715" cy="276999"/>
          </a:xfrm>
          <a:prstGeom prst="rect">
            <a:avLst/>
          </a:prstGeom>
        </p:spPr>
        <p:txBody>
          <a:bodyPr wrap="none">
            <a:spAutoFit/>
          </a:bodyPr>
          <a:lstStyle/>
          <a:p>
            <a:r>
              <a:rPr lang="pt-BR" sz="1200" dirty="0">
                <a:solidFill>
                  <a:srgbClr val="007367"/>
                </a:solidFill>
                <a:latin typeface="Arial" panose="020B0604020202020204" pitchFamily="34" charset="0"/>
                <a:cs typeface="Arial" panose="020B0604020202020204" pitchFamily="34" charset="0"/>
              </a:rPr>
              <a:t>Contribui na concentração e aprendizado</a:t>
            </a:r>
          </a:p>
        </p:txBody>
      </p:sp>
      <p:sp>
        <p:nvSpPr>
          <p:cNvPr id="46" name="Retângulo 45">
            <a:extLst>
              <a:ext uri="{FF2B5EF4-FFF2-40B4-BE49-F238E27FC236}">
                <a16:creationId xmlns:a16="http://schemas.microsoft.com/office/drawing/2014/main" id="{91AD2BCF-54C4-40E7-A6F7-85BA9A8118E1}"/>
              </a:ext>
            </a:extLst>
          </p:cNvPr>
          <p:cNvSpPr/>
          <p:nvPr/>
        </p:nvSpPr>
        <p:spPr>
          <a:xfrm>
            <a:off x="6230727" y="5418627"/>
            <a:ext cx="2103461" cy="276999"/>
          </a:xfrm>
          <a:prstGeom prst="rect">
            <a:avLst/>
          </a:prstGeom>
        </p:spPr>
        <p:txBody>
          <a:bodyPr wrap="none">
            <a:spAutoFit/>
          </a:bodyPr>
          <a:lstStyle/>
          <a:p>
            <a:r>
              <a:rPr lang="pt-BR" sz="1200" dirty="0">
                <a:solidFill>
                  <a:srgbClr val="007367"/>
                </a:solidFill>
                <a:latin typeface="Arial" panose="020B0604020202020204" pitchFamily="34" charset="0"/>
                <a:cs typeface="Arial" panose="020B0604020202020204" pitchFamily="34" charset="0"/>
              </a:rPr>
              <a:t>Preserva funções cognitivas</a:t>
            </a:r>
          </a:p>
        </p:txBody>
      </p:sp>
      <p:pic>
        <p:nvPicPr>
          <p:cNvPr id="31" name="Imagem 30">
            <a:extLst>
              <a:ext uri="{FF2B5EF4-FFF2-40B4-BE49-F238E27FC236}">
                <a16:creationId xmlns:a16="http://schemas.microsoft.com/office/drawing/2014/main" id="{128DBCBD-6CD4-42CA-9A90-3657062E56F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73205" y="1079769"/>
            <a:ext cx="2160000" cy="671364"/>
          </a:xfrm>
          <a:prstGeom prst="rect">
            <a:avLst/>
          </a:prstGeom>
        </p:spPr>
      </p:pic>
      <p:pic>
        <p:nvPicPr>
          <p:cNvPr id="34" name="Imagem 33">
            <a:extLst>
              <a:ext uri="{FF2B5EF4-FFF2-40B4-BE49-F238E27FC236}">
                <a16:creationId xmlns:a16="http://schemas.microsoft.com/office/drawing/2014/main" id="{595F0E0C-97B4-456E-B2AA-C976640B1E7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121" y="3009572"/>
            <a:ext cx="244800" cy="216744"/>
          </a:xfrm>
          <a:prstGeom prst="rect">
            <a:avLst/>
          </a:prstGeom>
        </p:spPr>
      </p:pic>
      <p:pic>
        <p:nvPicPr>
          <p:cNvPr id="35" name="Imagem 34">
            <a:extLst>
              <a:ext uri="{FF2B5EF4-FFF2-40B4-BE49-F238E27FC236}">
                <a16:creationId xmlns:a16="http://schemas.microsoft.com/office/drawing/2014/main" id="{C2398D72-AE0A-4E19-8E49-66190A4AFD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6121" y="3725422"/>
            <a:ext cx="244800" cy="216744"/>
          </a:xfrm>
          <a:prstGeom prst="rect">
            <a:avLst/>
          </a:prstGeom>
        </p:spPr>
      </p:pic>
      <p:pic>
        <p:nvPicPr>
          <p:cNvPr id="38" name="Imagem 37">
            <a:extLst>
              <a:ext uri="{FF2B5EF4-FFF2-40B4-BE49-F238E27FC236}">
                <a16:creationId xmlns:a16="http://schemas.microsoft.com/office/drawing/2014/main" id="{40487196-7829-4B53-8ED2-CF4EE93516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8871" y="5956921"/>
            <a:ext cx="244800" cy="216744"/>
          </a:xfrm>
          <a:prstGeom prst="rect">
            <a:avLst/>
          </a:prstGeom>
        </p:spPr>
      </p:pic>
      <p:sp>
        <p:nvSpPr>
          <p:cNvPr id="50" name="Retângulo 49">
            <a:extLst>
              <a:ext uri="{FF2B5EF4-FFF2-40B4-BE49-F238E27FC236}">
                <a16:creationId xmlns:a16="http://schemas.microsoft.com/office/drawing/2014/main" id="{CF3041CF-1699-4CE7-8461-05DDE0EB7A74}"/>
              </a:ext>
            </a:extLst>
          </p:cNvPr>
          <p:cNvSpPr/>
          <p:nvPr/>
        </p:nvSpPr>
        <p:spPr>
          <a:xfrm>
            <a:off x="6230727" y="5926794"/>
            <a:ext cx="3015121" cy="276999"/>
          </a:xfrm>
          <a:prstGeom prst="rect">
            <a:avLst/>
          </a:prstGeom>
        </p:spPr>
        <p:txBody>
          <a:bodyPr wrap="none">
            <a:spAutoFit/>
          </a:bodyPr>
          <a:lstStyle/>
          <a:p>
            <a:r>
              <a:rPr lang="pt-BR" sz="1200" dirty="0">
                <a:solidFill>
                  <a:srgbClr val="007367"/>
                </a:solidFill>
                <a:latin typeface="Arial" panose="020B0604020202020204" pitchFamily="34" charset="0"/>
                <a:cs typeface="Arial" panose="020B0604020202020204" pitchFamily="34" charset="0"/>
              </a:rPr>
              <a:t>A melhor estratégia do mercado nacional </a:t>
            </a:r>
          </a:p>
        </p:txBody>
      </p:sp>
      <p:sp>
        <p:nvSpPr>
          <p:cNvPr id="51" name="Retângulo 50">
            <a:extLst>
              <a:ext uri="{FF2B5EF4-FFF2-40B4-BE49-F238E27FC236}">
                <a16:creationId xmlns:a16="http://schemas.microsoft.com/office/drawing/2014/main" id="{921AFE4A-5B6F-4D62-A19B-08E074F5BED4}"/>
              </a:ext>
            </a:extLst>
          </p:cNvPr>
          <p:cNvSpPr/>
          <p:nvPr/>
        </p:nvSpPr>
        <p:spPr>
          <a:xfrm>
            <a:off x="708250" y="6602958"/>
            <a:ext cx="3304110" cy="215444"/>
          </a:xfrm>
          <a:prstGeom prst="rect">
            <a:avLst/>
          </a:prstGeom>
        </p:spPr>
        <p:txBody>
          <a:bodyPr wrap="none">
            <a:spAutoFit/>
          </a:bodyPr>
          <a:lstStyle/>
          <a:p>
            <a:r>
              <a:rPr lang="pt-BR" sz="800" baseline="30000" dirty="0">
                <a:solidFill>
                  <a:srgbClr val="007367"/>
                </a:solidFill>
                <a:latin typeface="Arial" panose="020B0604020202020204" pitchFamily="34" charset="0"/>
                <a:cs typeface="Arial" panose="020B0604020202020204" pitchFamily="34" charset="0"/>
              </a:rPr>
              <a:t>[1]</a:t>
            </a:r>
            <a:r>
              <a:rPr lang="pt-BR" sz="800" dirty="0">
                <a:solidFill>
                  <a:srgbClr val="007367"/>
                </a:solidFill>
                <a:latin typeface="Arial" panose="020B0604020202020204" pitchFamily="34" charset="0"/>
                <a:cs typeface="Arial" panose="020B0604020202020204" pitchFamily="34" charset="0"/>
              </a:rPr>
              <a:t>Para produto com 60 cápsulas. </a:t>
            </a:r>
            <a:r>
              <a:rPr lang="pt-BR" sz="800" baseline="30000" dirty="0">
                <a:solidFill>
                  <a:srgbClr val="007367"/>
                </a:solidFill>
                <a:latin typeface="Arial" panose="020B0604020202020204" pitchFamily="34" charset="0"/>
                <a:cs typeface="Arial" panose="020B0604020202020204" pitchFamily="34" charset="0"/>
              </a:rPr>
              <a:t>[2]</a:t>
            </a:r>
            <a:r>
              <a:rPr lang="pt-BR" sz="800" dirty="0">
                <a:solidFill>
                  <a:srgbClr val="007367"/>
                </a:solidFill>
                <a:latin typeface="Arial" panose="020B0604020202020204" pitchFamily="34" charset="0"/>
                <a:cs typeface="Arial" panose="020B0604020202020204" pitchFamily="34" charset="0"/>
              </a:rPr>
              <a:t>Para produto líquido (480 mL).</a:t>
            </a:r>
            <a:endParaRPr lang="pt-BR" sz="800" baseline="30000" dirty="0">
              <a:solidFill>
                <a:srgbClr val="007367"/>
              </a:solidFill>
              <a:latin typeface="Arial" panose="020B0604020202020204" pitchFamily="34" charset="0"/>
              <a:cs typeface="Arial" panose="020B0604020202020204" pitchFamily="34" charset="0"/>
            </a:endParaRPr>
          </a:p>
        </p:txBody>
      </p:sp>
      <p:pic>
        <p:nvPicPr>
          <p:cNvPr id="52" name="Imagem 51">
            <a:extLst>
              <a:ext uri="{FF2B5EF4-FFF2-40B4-BE49-F238E27FC236}">
                <a16:creationId xmlns:a16="http://schemas.microsoft.com/office/drawing/2014/main" id="{CE98C255-F883-47A7-A50B-01C9CB7F2AB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5787" t="22340" r="26194" b="10472"/>
          <a:stretch/>
        </p:blipFill>
        <p:spPr>
          <a:xfrm>
            <a:off x="895097" y="5259019"/>
            <a:ext cx="1178889" cy="927862"/>
          </a:xfrm>
          <a:prstGeom prst="rect">
            <a:avLst/>
          </a:prstGeom>
        </p:spPr>
      </p:pic>
      <p:pic>
        <p:nvPicPr>
          <p:cNvPr id="54" name="Imagem 53">
            <a:extLst>
              <a:ext uri="{FF2B5EF4-FFF2-40B4-BE49-F238E27FC236}">
                <a16:creationId xmlns:a16="http://schemas.microsoft.com/office/drawing/2014/main" id="{41FB211E-7B77-44F2-B04D-8901D3EBF1F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36581" t="8171" r="37009" b="6913"/>
          <a:stretch/>
        </p:blipFill>
        <p:spPr>
          <a:xfrm>
            <a:off x="2203022" y="4686852"/>
            <a:ext cx="911080" cy="1647785"/>
          </a:xfrm>
          <a:prstGeom prst="rect">
            <a:avLst/>
          </a:prstGeom>
        </p:spPr>
      </p:pic>
      <p:sp>
        <p:nvSpPr>
          <p:cNvPr id="55" name="CaixaDeTexto 54">
            <a:extLst>
              <a:ext uri="{FF2B5EF4-FFF2-40B4-BE49-F238E27FC236}">
                <a16:creationId xmlns:a16="http://schemas.microsoft.com/office/drawing/2014/main" id="{7E39E944-AE7E-4739-B3E0-EDB8D10E4F50}"/>
              </a:ext>
            </a:extLst>
          </p:cNvPr>
          <p:cNvSpPr txBox="1"/>
          <p:nvPr/>
        </p:nvSpPr>
        <p:spPr>
          <a:xfrm>
            <a:off x="3076178" y="4452620"/>
            <a:ext cx="2808000" cy="1668214"/>
          </a:xfrm>
          <a:prstGeom prst="rect">
            <a:avLst/>
          </a:prstGeom>
          <a:noFill/>
        </p:spPr>
        <p:txBody>
          <a:bodyPr wrap="square" rtlCol="0">
            <a:spAutoFit/>
          </a:bodyPr>
          <a:lstStyle/>
          <a:p>
            <a:pPr algn="ctr">
              <a:lnSpc>
                <a:spcPct val="150000"/>
              </a:lnSpc>
            </a:pPr>
            <a:r>
              <a:rPr lang="pt-BR" sz="1400" dirty="0">
                <a:solidFill>
                  <a:srgbClr val="006272"/>
                </a:solidFill>
                <a:latin typeface="Arial" panose="020B0604020202020204" pitchFamily="34" charset="0"/>
                <a:cs typeface="Arial" panose="020B0604020202020204" pitchFamily="34" charset="0"/>
              </a:rPr>
              <a:t>Conheça o </a:t>
            </a:r>
          </a:p>
          <a:p>
            <a:pPr algn="ctr">
              <a:lnSpc>
                <a:spcPct val="150000"/>
              </a:lnSpc>
            </a:pPr>
            <a:r>
              <a:rPr lang="pt-BR" sz="1400" dirty="0">
                <a:solidFill>
                  <a:srgbClr val="006272"/>
                </a:solidFill>
                <a:latin typeface="Arial" panose="020B0604020202020204" pitchFamily="34" charset="0"/>
                <a:cs typeface="Arial" panose="020B0604020202020204" pitchFamily="34" charset="0"/>
              </a:rPr>
              <a:t>Acelerador de Vendas</a:t>
            </a:r>
          </a:p>
          <a:p>
            <a:pPr algn="ctr">
              <a:lnSpc>
                <a:spcPct val="150000"/>
              </a:lnSpc>
            </a:pPr>
            <a:r>
              <a:rPr lang="pt-BR" sz="1400" b="1" dirty="0">
                <a:solidFill>
                  <a:srgbClr val="006272"/>
                </a:solidFill>
                <a:latin typeface="Arial" panose="020B0604020202020204" pitchFamily="34" charset="0"/>
                <a:cs typeface="Arial" panose="020B0604020202020204" pitchFamily="34" charset="0"/>
              </a:rPr>
              <a:t>NEURÓGNIS</a:t>
            </a:r>
            <a:r>
              <a:rPr lang="pt-BR" sz="1400" dirty="0">
                <a:solidFill>
                  <a:srgbClr val="006272"/>
                </a:solidFill>
                <a:latin typeface="Arial" panose="020B0604020202020204" pitchFamily="34" charset="0"/>
                <a:cs typeface="Arial" panose="020B0604020202020204" pitchFamily="34" charset="0"/>
              </a:rPr>
              <a:t>, </a:t>
            </a:r>
          </a:p>
          <a:p>
            <a:pPr algn="ctr">
              <a:lnSpc>
                <a:spcPct val="150000"/>
              </a:lnSpc>
            </a:pPr>
            <a:r>
              <a:rPr lang="pt-BR" sz="1400" dirty="0">
                <a:solidFill>
                  <a:srgbClr val="006272"/>
                </a:solidFill>
                <a:latin typeface="Arial" panose="020B0604020202020204" pitchFamily="34" charset="0"/>
                <a:cs typeface="Arial" panose="020B0604020202020204" pitchFamily="34" charset="0"/>
              </a:rPr>
              <a:t>Disponível em duas versões</a:t>
            </a:r>
          </a:p>
          <a:p>
            <a:pPr algn="ctr">
              <a:lnSpc>
                <a:spcPct val="150000"/>
              </a:lnSpc>
            </a:pPr>
            <a:r>
              <a:rPr lang="pt-BR" sz="1400" b="1" dirty="0">
                <a:solidFill>
                  <a:srgbClr val="006272"/>
                </a:solidFill>
                <a:latin typeface="Arial" panose="020B0604020202020204" pitchFamily="34" charset="0"/>
                <a:cs typeface="Arial" panose="020B0604020202020204" pitchFamily="34" charset="0"/>
              </a:rPr>
              <a:t>cápsulas e líquido</a:t>
            </a:r>
            <a:r>
              <a:rPr lang="pt-BR" sz="1400" dirty="0">
                <a:solidFill>
                  <a:srgbClr val="00627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235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m 41">
            <a:extLst>
              <a:ext uri="{FF2B5EF4-FFF2-40B4-BE49-F238E27FC236}">
                <a16:creationId xmlns:a16="http://schemas.microsoft.com/office/drawing/2014/main" id="{0EEC2E03-ED97-4D92-B779-7785EAFD042A}"/>
              </a:ext>
            </a:extLst>
          </p:cNvPr>
          <p:cNvPicPr>
            <a:picLocks noChangeAspect="1"/>
          </p:cNvPicPr>
          <p:nvPr/>
        </p:nvPicPr>
        <p:blipFill>
          <a:blip r:embed="rId3" cstate="hqprint">
            <a:extLst>
              <a:ext uri="{28A0092B-C50C-407E-A947-70E740481C1C}">
                <a14:useLocalDpi xmlns:a14="http://schemas.microsoft.com/office/drawing/2010/main" val="0"/>
              </a:ext>
            </a:extLst>
          </a:blip>
          <a:srcRect l="4847" t="18382" r="3690" b="8447"/>
          <a:stretch>
            <a:fillRect/>
          </a:stretch>
        </p:blipFill>
        <p:spPr>
          <a:xfrm>
            <a:off x="1060191" y="2116571"/>
            <a:ext cx="3600000" cy="2160000"/>
          </a:xfrm>
          <a:custGeom>
            <a:avLst/>
            <a:gdLst>
              <a:gd name="connsiteX0" fmla="*/ 360007 w 3600000"/>
              <a:gd name="connsiteY0" fmla="*/ 0 h 2160000"/>
              <a:gd name="connsiteX1" fmla="*/ 3600000 w 3600000"/>
              <a:gd name="connsiteY1" fmla="*/ 0 h 2160000"/>
              <a:gd name="connsiteX2" fmla="*/ 3600000 w 3600000"/>
              <a:gd name="connsiteY2" fmla="*/ 1799993 h 2160000"/>
              <a:gd name="connsiteX3" fmla="*/ 3239993 w 3600000"/>
              <a:gd name="connsiteY3" fmla="*/ 2160000 h 2160000"/>
              <a:gd name="connsiteX4" fmla="*/ 0 w 3600000"/>
              <a:gd name="connsiteY4" fmla="*/ 2160000 h 2160000"/>
              <a:gd name="connsiteX5" fmla="*/ 0 w 3600000"/>
              <a:gd name="connsiteY5" fmla="*/ 360007 h 2160000"/>
              <a:gd name="connsiteX6" fmla="*/ 360007 w 3600000"/>
              <a:gd name="connsiteY6" fmla="*/ 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0" h="2160000">
                <a:moveTo>
                  <a:pt x="360007" y="0"/>
                </a:moveTo>
                <a:lnTo>
                  <a:pt x="3600000" y="0"/>
                </a:lnTo>
                <a:lnTo>
                  <a:pt x="3600000" y="1799993"/>
                </a:lnTo>
                <a:cubicBezTo>
                  <a:pt x="3600000" y="1998819"/>
                  <a:pt x="3438819" y="2160000"/>
                  <a:pt x="3239993" y="2160000"/>
                </a:cubicBezTo>
                <a:lnTo>
                  <a:pt x="0" y="2160000"/>
                </a:lnTo>
                <a:lnTo>
                  <a:pt x="0" y="360007"/>
                </a:lnTo>
                <a:cubicBezTo>
                  <a:pt x="0" y="161181"/>
                  <a:pt x="161181" y="0"/>
                  <a:pt x="360007" y="0"/>
                </a:cubicBezTo>
                <a:close/>
              </a:path>
            </a:pathLst>
          </a:custGeom>
          <a:ln w="76200">
            <a:solidFill>
              <a:srgbClr val="006272"/>
            </a:solidFill>
          </a:ln>
          <a:effectLst>
            <a:outerShdw blurRad="254000" algn="ctr" rotWithShape="0">
              <a:srgbClr val="000000">
                <a:alpha val="43000"/>
              </a:srgbClr>
            </a:outerShdw>
          </a:effectLst>
        </p:spPr>
      </p:pic>
      <p:pic>
        <p:nvPicPr>
          <p:cNvPr id="53" name="Imagem 52">
            <a:extLst>
              <a:ext uri="{FF2B5EF4-FFF2-40B4-BE49-F238E27FC236}">
                <a16:creationId xmlns:a16="http://schemas.microsoft.com/office/drawing/2014/main" id="{24C38572-FEDA-4B7F-B06A-CCD560E5D3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80465" y="5154170"/>
            <a:ext cx="244800" cy="216744"/>
          </a:xfrm>
          <a:prstGeom prst="rect">
            <a:avLst/>
          </a:prstGeom>
        </p:spPr>
      </p:pic>
      <p:pic>
        <p:nvPicPr>
          <p:cNvPr id="54" name="Imagem 53">
            <a:extLst>
              <a:ext uri="{FF2B5EF4-FFF2-40B4-BE49-F238E27FC236}">
                <a16:creationId xmlns:a16="http://schemas.microsoft.com/office/drawing/2014/main" id="{DB37778D-FBF1-414C-9D18-3B6259A1E0D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80465" y="5661958"/>
            <a:ext cx="244800" cy="216744"/>
          </a:xfrm>
          <a:prstGeom prst="rect">
            <a:avLst/>
          </a:prstGeom>
        </p:spPr>
      </p:pic>
      <p:pic>
        <p:nvPicPr>
          <p:cNvPr id="40" name="Imagem 39">
            <a:extLst>
              <a:ext uri="{FF2B5EF4-FFF2-40B4-BE49-F238E27FC236}">
                <a16:creationId xmlns:a16="http://schemas.microsoft.com/office/drawing/2014/main" id="{EA82C18F-581C-4816-B82E-0289AA057DA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04202" y="5154170"/>
            <a:ext cx="244800" cy="216744"/>
          </a:xfrm>
          <a:prstGeom prst="rect">
            <a:avLst/>
          </a:prstGeom>
        </p:spPr>
      </p:pic>
      <p:pic>
        <p:nvPicPr>
          <p:cNvPr id="52" name="Imagem 51">
            <a:extLst>
              <a:ext uri="{FF2B5EF4-FFF2-40B4-BE49-F238E27FC236}">
                <a16:creationId xmlns:a16="http://schemas.microsoft.com/office/drawing/2014/main" id="{17D46A8A-7941-471D-9C01-1FFB2A1CEF2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04202" y="5661958"/>
            <a:ext cx="244800" cy="216744"/>
          </a:xfrm>
          <a:prstGeom prst="rect">
            <a:avLst/>
          </a:prstGeom>
        </p:spPr>
      </p:pic>
      <p:pic>
        <p:nvPicPr>
          <p:cNvPr id="38" name="Imagem 37">
            <a:extLst>
              <a:ext uri="{FF2B5EF4-FFF2-40B4-BE49-F238E27FC236}">
                <a16:creationId xmlns:a16="http://schemas.microsoft.com/office/drawing/2014/main" id="{61FDED28-5EAC-4975-B368-1BA53801AE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8015" y="5156534"/>
            <a:ext cx="244800" cy="216744"/>
          </a:xfrm>
          <a:prstGeom prst="rect">
            <a:avLst/>
          </a:prstGeom>
        </p:spPr>
      </p:pic>
      <p:pic>
        <p:nvPicPr>
          <p:cNvPr id="39" name="Imagem 38">
            <a:extLst>
              <a:ext uri="{FF2B5EF4-FFF2-40B4-BE49-F238E27FC236}">
                <a16:creationId xmlns:a16="http://schemas.microsoft.com/office/drawing/2014/main" id="{40AC1215-9875-460B-8997-2ACA7FAFA9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8015" y="5661958"/>
            <a:ext cx="244800" cy="216744"/>
          </a:xfrm>
          <a:prstGeom prst="rect">
            <a:avLst/>
          </a:prstGeom>
        </p:spPr>
      </p:pic>
      <p:sp>
        <p:nvSpPr>
          <p:cNvPr id="25" name="Retângulo: Cantos Diagonais Arredondados 24">
            <a:extLst>
              <a:ext uri="{FF2B5EF4-FFF2-40B4-BE49-F238E27FC236}">
                <a16:creationId xmlns:a16="http://schemas.microsoft.com/office/drawing/2014/main" id="{DA712B11-E49E-409B-93A7-23ACCD02F5BD}"/>
              </a:ext>
            </a:extLst>
          </p:cNvPr>
          <p:cNvSpPr/>
          <p:nvPr/>
        </p:nvSpPr>
        <p:spPr>
          <a:xfrm>
            <a:off x="6082747" y="2116571"/>
            <a:ext cx="3600000" cy="1800000"/>
          </a:xfrm>
          <a:prstGeom prst="round2DiagRect">
            <a:avLst/>
          </a:prstGeom>
          <a:solidFill>
            <a:srgbClr val="006272"/>
          </a:solidFill>
          <a:ln w="28575">
            <a:solidFill>
              <a:srgbClr val="F2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1600" b="1" dirty="0">
                <a:solidFill>
                  <a:schemeClr val="bg1"/>
                </a:solidFill>
                <a:latin typeface="Arial" panose="020B0604020202020204" pitchFamily="34" charset="0"/>
                <a:cs typeface="Arial" panose="020B0604020202020204" pitchFamily="34" charset="0"/>
              </a:rPr>
              <a:t>Invista</a:t>
            </a:r>
            <a:r>
              <a:rPr lang="pt-BR" sz="1600" dirty="0">
                <a:solidFill>
                  <a:schemeClr val="bg1"/>
                </a:solidFill>
                <a:latin typeface="Arial" panose="020B0604020202020204" pitchFamily="34" charset="0"/>
                <a:cs typeface="Arial" panose="020B0604020202020204" pitchFamily="34" charset="0"/>
              </a:rPr>
              <a:t> em 1 caixa de embarque e ganhe o </a:t>
            </a:r>
          </a:p>
          <a:p>
            <a:pPr algn="r"/>
            <a:r>
              <a:rPr lang="pt-BR" sz="2000" b="1" dirty="0">
                <a:solidFill>
                  <a:schemeClr val="bg1"/>
                </a:solidFill>
                <a:latin typeface="Arial" panose="020B0604020202020204" pitchFamily="34" charset="0"/>
                <a:cs typeface="Arial" panose="020B0604020202020204" pitchFamily="34" charset="0"/>
              </a:rPr>
              <a:t>KIT NEUROVENDAS </a:t>
            </a:r>
            <a:r>
              <a:rPr lang="pt-BR" sz="1600" dirty="0">
                <a:solidFill>
                  <a:schemeClr val="bg1"/>
                </a:solidFill>
                <a:latin typeface="Arial" panose="020B0604020202020204" pitchFamily="34" charset="0"/>
                <a:cs typeface="Arial" panose="020B0604020202020204" pitchFamily="34" charset="0"/>
              </a:rPr>
              <a:t>+</a:t>
            </a:r>
            <a:r>
              <a:rPr lang="pt-BR" sz="2000" b="1" dirty="0">
                <a:solidFill>
                  <a:schemeClr val="bg1"/>
                </a:solidFill>
                <a:latin typeface="Arial" panose="020B0604020202020204" pitchFamily="34" charset="0"/>
                <a:cs typeface="Arial" panose="020B0604020202020204" pitchFamily="34" charset="0"/>
              </a:rPr>
              <a:t> TREINAMENTO </a:t>
            </a:r>
          </a:p>
          <a:p>
            <a:pPr algn="r"/>
            <a:r>
              <a:rPr lang="pt-BR" sz="2000" b="1" dirty="0">
                <a:solidFill>
                  <a:schemeClr val="bg1"/>
                </a:solidFill>
                <a:latin typeface="Arial" panose="020B0604020202020204" pitchFamily="34" charset="0"/>
                <a:cs typeface="Arial" panose="020B0604020202020204" pitchFamily="34" charset="0"/>
              </a:rPr>
              <a:t>EXPRESS</a:t>
            </a:r>
            <a:r>
              <a:rPr lang="pt-BR" b="1" dirty="0">
                <a:solidFill>
                  <a:schemeClr val="bg1"/>
                </a:solidFill>
                <a:latin typeface="Arial" panose="020B0604020202020204" pitchFamily="34" charset="0"/>
                <a:cs typeface="Arial" panose="020B0604020202020204" pitchFamily="34" charset="0"/>
              </a:rPr>
              <a:t> </a:t>
            </a:r>
            <a:r>
              <a:rPr lang="pt-BR" sz="1600" dirty="0">
                <a:solidFill>
                  <a:schemeClr val="bg1"/>
                </a:solidFill>
                <a:latin typeface="Arial" panose="020B0604020202020204" pitchFamily="34" charset="0"/>
                <a:cs typeface="Arial" panose="020B0604020202020204" pitchFamily="34" charset="0"/>
              </a:rPr>
              <a:t>para </a:t>
            </a:r>
          </a:p>
          <a:p>
            <a:pPr algn="r"/>
            <a:r>
              <a:rPr lang="pt-BR" sz="1600" dirty="0">
                <a:solidFill>
                  <a:schemeClr val="bg1"/>
                </a:solidFill>
                <a:latin typeface="Arial" panose="020B0604020202020204" pitchFamily="34" charset="0"/>
                <a:cs typeface="Arial" panose="020B0604020202020204" pitchFamily="34" charset="0"/>
              </a:rPr>
              <a:t>alavancar seus resultados!</a:t>
            </a:r>
          </a:p>
        </p:txBody>
      </p:sp>
      <p:sp>
        <p:nvSpPr>
          <p:cNvPr id="23" name="Retângulo 22">
            <a:extLst>
              <a:ext uri="{FF2B5EF4-FFF2-40B4-BE49-F238E27FC236}">
                <a16:creationId xmlns:a16="http://schemas.microsoft.com/office/drawing/2014/main" id="{93D78EDB-A7CD-48DC-93BC-4D51A0C439C2}"/>
              </a:ext>
            </a:extLst>
          </p:cNvPr>
          <p:cNvSpPr/>
          <p:nvPr/>
        </p:nvSpPr>
        <p:spPr>
          <a:xfrm>
            <a:off x="2477" y="-16206"/>
            <a:ext cx="720000" cy="7102929"/>
          </a:xfrm>
          <a:prstGeom prst="rect">
            <a:avLst/>
          </a:prstGeom>
          <a:solidFill>
            <a:srgbClr val="007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24" name="Retângulo: Cantos Diagonais Recortados 23">
            <a:extLst>
              <a:ext uri="{FF2B5EF4-FFF2-40B4-BE49-F238E27FC236}">
                <a16:creationId xmlns:a16="http://schemas.microsoft.com/office/drawing/2014/main" id="{D01E3F5B-A9D2-4832-A152-6B4176F7C0F5}"/>
              </a:ext>
            </a:extLst>
          </p:cNvPr>
          <p:cNvSpPr/>
          <p:nvPr/>
        </p:nvSpPr>
        <p:spPr>
          <a:xfrm>
            <a:off x="-1061357" y="244930"/>
            <a:ext cx="7200000" cy="720000"/>
          </a:xfrm>
          <a:prstGeom prst="snip2DiagRect">
            <a:avLst/>
          </a:prstGeom>
          <a:solidFill>
            <a:schemeClr val="bg1"/>
          </a:solidFill>
          <a:ln w="57150">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dirty="0">
              <a:solidFill>
                <a:schemeClr val="tx1"/>
              </a:solidFill>
              <a:latin typeface="Arial" panose="020B0604020202020204" pitchFamily="34" charset="0"/>
              <a:cs typeface="Arial" panose="020B0604020202020204" pitchFamily="34" charset="0"/>
            </a:endParaRPr>
          </a:p>
        </p:txBody>
      </p:sp>
      <p:sp>
        <p:nvSpPr>
          <p:cNvPr id="30" name="Retângulo 29">
            <a:extLst>
              <a:ext uri="{FF2B5EF4-FFF2-40B4-BE49-F238E27FC236}">
                <a16:creationId xmlns:a16="http://schemas.microsoft.com/office/drawing/2014/main" id="{D7CD9090-66B8-492D-AD29-C0F26FE5F982}"/>
              </a:ext>
            </a:extLst>
          </p:cNvPr>
          <p:cNvSpPr/>
          <p:nvPr/>
        </p:nvSpPr>
        <p:spPr>
          <a:xfrm>
            <a:off x="95053" y="-114301"/>
            <a:ext cx="540000" cy="7102929"/>
          </a:xfrm>
          <a:prstGeom prst="rect">
            <a:avLst/>
          </a:prstGeom>
          <a:solidFill>
            <a:srgbClr val="007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id="{276BDDD1-4915-40DB-8AA4-C7F6FE734FE6}"/>
              </a:ext>
            </a:extLst>
          </p:cNvPr>
          <p:cNvSpPr txBox="1"/>
          <p:nvPr/>
        </p:nvSpPr>
        <p:spPr>
          <a:xfrm>
            <a:off x="327279" y="389487"/>
            <a:ext cx="5502728" cy="430887"/>
          </a:xfrm>
          <a:prstGeom prst="rect">
            <a:avLst/>
          </a:prstGeom>
          <a:noFill/>
        </p:spPr>
        <p:txBody>
          <a:bodyPr wrap="square">
            <a:spAutoFit/>
          </a:bodyPr>
          <a:lstStyle/>
          <a:p>
            <a:pPr algn="ctr"/>
            <a:r>
              <a:rPr lang="pt-BR" sz="2200" dirty="0">
                <a:solidFill>
                  <a:srgbClr val="007367"/>
                </a:solidFill>
                <a:latin typeface="Arial" panose="020B0604020202020204" pitchFamily="34" charset="0"/>
                <a:cs typeface="Arial" panose="020B0604020202020204" pitchFamily="34" charset="0"/>
              </a:rPr>
              <a:t>ACELERADOR DE VENDAS</a:t>
            </a:r>
          </a:p>
        </p:txBody>
      </p:sp>
      <p:sp>
        <p:nvSpPr>
          <p:cNvPr id="41" name="CaixaDeTexto 40">
            <a:extLst>
              <a:ext uri="{FF2B5EF4-FFF2-40B4-BE49-F238E27FC236}">
                <a16:creationId xmlns:a16="http://schemas.microsoft.com/office/drawing/2014/main" id="{1B5B1E30-53E1-4DAC-8AF5-372158117A01}"/>
              </a:ext>
            </a:extLst>
          </p:cNvPr>
          <p:cNvSpPr txBox="1"/>
          <p:nvPr/>
        </p:nvSpPr>
        <p:spPr>
          <a:xfrm>
            <a:off x="4071654" y="5631831"/>
            <a:ext cx="2160000" cy="276999"/>
          </a:xfrm>
          <a:prstGeom prst="rect">
            <a:avLst/>
          </a:prstGeom>
          <a:noFill/>
        </p:spPr>
        <p:txBody>
          <a:bodyPr wrap="square" rtlCol="0">
            <a:spAutoFit/>
          </a:bodyPr>
          <a:lstStyle/>
          <a:p>
            <a:r>
              <a:rPr lang="pt-BR" sz="1200" dirty="0">
                <a:solidFill>
                  <a:srgbClr val="007065"/>
                </a:solidFill>
                <a:latin typeface="Arial" panose="020B0604020202020204" pitchFamily="34" charset="0"/>
                <a:cs typeface="Arial" panose="020B0604020202020204" pitchFamily="34" charset="0"/>
              </a:rPr>
              <a:t>Sugestão de venda </a:t>
            </a:r>
            <a:r>
              <a:rPr lang="pt-BR" sz="1200" b="1" dirty="0">
                <a:solidFill>
                  <a:srgbClr val="007065"/>
                </a:solidFill>
                <a:latin typeface="Arial" panose="020B0604020202020204" pitchFamily="34" charset="0"/>
                <a:cs typeface="Arial" panose="020B0604020202020204" pitchFamily="34" charset="0"/>
              </a:rPr>
              <a:t>R$ 59,99</a:t>
            </a:r>
          </a:p>
        </p:txBody>
      </p:sp>
      <p:sp>
        <p:nvSpPr>
          <p:cNvPr id="43" name="CaixaDeTexto 42">
            <a:extLst>
              <a:ext uri="{FF2B5EF4-FFF2-40B4-BE49-F238E27FC236}">
                <a16:creationId xmlns:a16="http://schemas.microsoft.com/office/drawing/2014/main" id="{E7944734-D756-466A-A0AC-8727240BCCBF}"/>
              </a:ext>
            </a:extLst>
          </p:cNvPr>
          <p:cNvSpPr txBox="1"/>
          <p:nvPr/>
        </p:nvSpPr>
        <p:spPr>
          <a:xfrm>
            <a:off x="1103057" y="4695523"/>
            <a:ext cx="2160000" cy="307777"/>
          </a:xfrm>
          <a:prstGeom prst="rect">
            <a:avLst/>
          </a:prstGeom>
          <a:noFill/>
        </p:spPr>
        <p:txBody>
          <a:bodyPr wrap="square" rtlCol="0">
            <a:spAutoFit/>
          </a:bodyPr>
          <a:lstStyle/>
          <a:p>
            <a:r>
              <a:rPr lang="pt-BR" sz="1400" b="1" dirty="0">
                <a:solidFill>
                  <a:srgbClr val="007065"/>
                </a:solidFill>
                <a:latin typeface="Arial" panose="020B0604020202020204" pitchFamily="34" charset="0"/>
                <a:cs typeface="Arial" panose="020B0604020202020204" pitchFamily="34" charset="0"/>
              </a:rPr>
              <a:t>CÁPSULAS</a:t>
            </a:r>
          </a:p>
        </p:txBody>
      </p:sp>
      <p:sp>
        <p:nvSpPr>
          <p:cNvPr id="44" name="CaixaDeTexto 43">
            <a:extLst>
              <a:ext uri="{FF2B5EF4-FFF2-40B4-BE49-F238E27FC236}">
                <a16:creationId xmlns:a16="http://schemas.microsoft.com/office/drawing/2014/main" id="{87B1D813-5B79-4C07-B55A-2C2402C55616}"/>
              </a:ext>
            </a:extLst>
          </p:cNvPr>
          <p:cNvSpPr txBox="1"/>
          <p:nvPr/>
        </p:nvSpPr>
        <p:spPr>
          <a:xfrm>
            <a:off x="1060191" y="5631831"/>
            <a:ext cx="2160000" cy="276999"/>
          </a:xfrm>
          <a:prstGeom prst="rect">
            <a:avLst/>
          </a:prstGeom>
          <a:noFill/>
        </p:spPr>
        <p:txBody>
          <a:bodyPr wrap="square" rtlCol="0">
            <a:spAutoFit/>
          </a:bodyPr>
          <a:lstStyle/>
          <a:p>
            <a:r>
              <a:rPr lang="pt-BR" sz="1200" dirty="0">
                <a:solidFill>
                  <a:srgbClr val="007065"/>
                </a:solidFill>
                <a:latin typeface="Arial" panose="020B0604020202020204" pitchFamily="34" charset="0"/>
                <a:cs typeface="Arial" panose="020B0604020202020204" pitchFamily="34" charset="0"/>
              </a:rPr>
              <a:t>Sugestão de venda </a:t>
            </a:r>
            <a:r>
              <a:rPr lang="pt-BR" sz="1200" b="1" dirty="0">
                <a:solidFill>
                  <a:srgbClr val="007065"/>
                </a:solidFill>
                <a:latin typeface="Arial" panose="020B0604020202020204" pitchFamily="34" charset="0"/>
                <a:cs typeface="Arial" panose="020B0604020202020204" pitchFamily="34" charset="0"/>
              </a:rPr>
              <a:t>R$ 89,99 </a:t>
            </a:r>
          </a:p>
        </p:txBody>
      </p:sp>
      <p:sp>
        <p:nvSpPr>
          <p:cNvPr id="46" name="CaixaDeTexto 45">
            <a:extLst>
              <a:ext uri="{FF2B5EF4-FFF2-40B4-BE49-F238E27FC236}">
                <a16:creationId xmlns:a16="http://schemas.microsoft.com/office/drawing/2014/main" id="{5286C74D-C2BF-41FC-A8F3-DCA6BC21126A}"/>
              </a:ext>
            </a:extLst>
          </p:cNvPr>
          <p:cNvSpPr txBox="1"/>
          <p:nvPr/>
        </p:nvSpPr>
        <p:spPr>
          <a:xfrm>
            <a:off x="1060191" y="5124043"/>
            <a:ext cx="2160000" cy="276999"/>
          </a:xfrm>
          <a:prstGeom prst="rect">
            <a:avLst/>
          </a:prstGeom>
          <a:noFill/>
        </p:spPr>
        <p:txBody>
          <a:bodyPr wrap="square" rtlCol="0">
            <a:spAutoFit/>
          </a:bodyPr>
          <a:lstStyle/>
          <a:p>
            <a:r>
              <a:rPr lang="pt-BR" sz="1200" b="1" dirty="0">
                <a:solidFill>
                  <a:srgbClr val="007065"/>
                </a:solidFill>
                <a:latin typeface="Arial" panose="020B0604020202020204" pitchFamily="34" charset="0"/>
                <a:cs typeface="Arial" panose="020B0604020202020204" pitchFamily="34" charset="0"/>
              </a:rPr>
              <a:t>INVESTIMENTO R$ 39,99 </a:t>
            </a:r>
          </a:p>
        </p:txBody>
      </p:sp>
      <p:sp>
        <p:nvSpPr>
          <p:cNvPr id="47" name="CaixaDeTexto 46">
            <a:extLst>
              <a:ext uri="{FF2B5EF4-FFF2-40B4-BE49-F238E27FC236}">
                <a16:creationId xmlns:a16="http://schemas.microsoft.com/office/drawing/2014/main" id="{F5604D42-D5B8-4C03-9E8C-C9AFB332B59A}"/>
              </a:ext>
            </a:extLst>
          </p:cNvPr>
          <p:cNvSpPr txBox="1"/>
          <p:nvPr/>
        </p:nvSpPr>
        <p:spPr>
          <a:xfrm>
            <a:off x="4029164" y="4695523"/>
            <a:ext cx="2160000" cy="307777"/>
          </a:xfrm>
          <a:prstGeom prst="rect">
            <a:avLst/>
          </a:prstGeom>
          <a:noFill/>
        </p:spPr>
        <p:txBody>
          <a:bodyPr wrap="square" rtlCol="0">
            <a:spAutoFit/>
          </a:bodyPr>
          <a:lstStyle/>
          <a:p>
            <a:r>
              <a:rPr lang="pt-BR" sz="1400" b="1" dirty="0">
                <a:solidFill>
                  <a:srgbClr val="007065"/>
                </a:solidFill>
                <a:latin typeface="Arial" panose="020B0604020202020204" pitchFamily="34" charset="0"/>
                <a:cs typeface="Arial" panose="020B0604020202020204" pitchFamily="34" charset="0"/>
              </a:rPr>
              <a:t>LÍQUIDO 480 mL</a:t>
            </a:r>
          </a:p>
        </p:txBody>
      </p:sp>
      <p:sp>
        <p:nvSpPr>
          <p:cNvPr id="48" name="CaixaDeTexto 47">
            <a:extLst>
              <a:ext uri="{FF2B5EF4-FFF2-40B4-BE49-F238E27FC236}">
                <a16:creationId xmlns:a16="http://schemas.microsoft.com/office/drawing/2014/main" id="{CB28F6C4-993A-4126-A37C-8BCBDA52B8D7}"/>
              </a:ext>
            </a:extLst>
          </p:cNvPr>
          <p:cNvSpPr txBox="1"/>
          <p:nvPr/>
        </p:nvSpPr>
        <p:spPr>
          <a:xfrm>
            <a:off x="4063607" y="5124043"/>
            <a:ext cx="2376000" cy="276999"/>
          </a:xfrm>
          <a:prstGeom prst="rect">
            <a:avLst/>
          </a:prstGeom>
          <a:noFill/>
        </p:spPr>
        <p:txBody>
          <a:bodyPr wrap="square" rtlCol="0">
            <a:spAutoFit/>
          </a:bodyPr>
          <a:lstStyle/>
          <a:p>
            <a:r>
              <a:rPr lang="pt-BR" sz="1200" b="1" dirty="0">
                <a:solidFill>
                  <a:srgbClr val="007065"/>
                </a:solidFill>
                <a:latin typeface="Arial" panose="020B0604020202020204" pitchFamily="34" charset="0"/>
                <a:cs typeface="Arial" panose="020B0604020202020204" pitchFamily="34" charset="0"/>
              </a:rPr>
              <a:t>INVESTIMENTO R$ 24,99 </a:t>
            </a:r>
          </a:p>
        </p:txBody>
      </p:sp>
      <p:pic>
        <p:nvPicPr>
          <p:cNvPr id="27" name="Imagem 26">
            <a:extLst>
              <a:ext uri="{FF2B5EF4-FFF2-40B4-BE49-F238E27FC236}">
                <a16:creationId xmlns:a16="http://schemas.microsoft.com/office/drawing/2014/main" id="{6C93A9D6-1F0C-460B-B40D-CFA29C056E6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73205" y="1079769"/>
            <a:ext cx="2160000" cy="671364"/>
          </a:xfrm>
          <a:prstGeom prst="rect">
            <a:avLst/>
          </a:prstGeom>
        </p:spPr>
      </p:pic>
      <p:pic>
        <p:nvPicPr>
          <p:cNvPr id="3" name="Imagem 2">
            <a:extLst>
              <a:ext uri="{FF2B5EF4-FFF2-40B4-BE49-F238E27FC236}">
                <a16:creationId xmlns:a16="http://schemas.microsoft.com/office/drawing/2014/main" id="{AB8CBEA6-B76B-4499-B04F-5744F5616A3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45517" y="3163739"/>
            <a:ext cx="2077827" cy="1117066"/>
          </a:xfrm>
          <a:prstGeom prst="rect">
            <a:avLst/>
          </a:prstGeom>
        </p:spPr>
      </p:pic>
      <p:sp>
        <p:nvSpPr>
          <p:cNvPr id="35" name="CaixaDeTexto 34">
            <a:extLst>
              <a:ext uri="{FF2B5EF4-FFF2-40B4-BE49-F238E27FC236}">
                <a16:creationId xmlns:a16="http://schemas.microsoft.com/office/drawing/2014/main" id="{F4584F84-D295-4D8E-B134-2DCC0C7CC9A5}"/>
              </a:ext>
            </a:extLst>
          </p:cNvPr>
          <p:cNvSpPr txBox="1"/>
          <p:nvPr/>
        </p:nvSpPr>
        <p:spPr>
          <a:xfrm>
            <a:off x="7037737" y="5631831"/>
            <a:ext cx="3842296" cy="276999"/>
          </a:xfrm>
          <a:prstGeom prst="rect">
            <a:avLst/>
          </a:prstGeom>
          <a:noFill/>
        </p:spPr>
        <p:txBody>
          <a:bodyPr wrap="square" rtlCol="0">
            <a:spAutoFit/>
          </a:bodyPr>
          <a:lstStyle/>
          <a:p>
            <a:r>
              <a:rPr lang="pt-BR" sz="1200" dirty="0">
                <a:solidFill>
                  <a:srgbClr val="007065"/>
                </a:solidFill>
                <a:latin typeface="Arial" panose="020B0604020202020204" pitchFamily="34" charset="0"/>
                <a:cs typeface="Arial" panose="020B0604020202020204" pitchFamily="34" charset="0"/>
              </a:rPr>
              <a:t>Sugestão de venda </a:t>
            </a:r>
            <a:r>
              <a:rPr lang="pt-BR" sz="1200" b="1" dirty="0">
                <a:solidFill>
                  <a:srgbClr val="007065"/>
                </a:solidFill>
                <a:latin typeface="Arial" panose="020B0604020202020204" pitchFamily="34" charset="0"/>
                <a:cs typeface="Arial" panose="020B0604020202020204" pitchFamily="34" charset="0"/>
              </a:rPr>
              <a:t>R$ 49,99</a:t>
            </a:r>
          </a:p>
        </p:txBody>
      </p:sp>
      <p:sp>
        <p:nvSpPr>
          <p:cNvPr id="36" name="CaixaDeTexto 35">
            <a:extLst>
              <a:ext uri="{FF2B5EF4-FFF2-40B4-BE49-F238E27FC236}">
                <a16:creationId xmlns:a16="http://schemas.microsoft.com/office/drawing/2014/main" id="{389034F4-AC94-4518-8F17-57B7798496B6}"/>
              </a:ext>
            </a:extLst>
          </p:cNvPr>
          <p:cNvSpPr txBox="1"/>
          <p:nvPr/>
        </p:nvSpPr>
        <p:spPr>
          <a:xfrm>
            <a:off x="6995247" y="4695523"/>
            <a:ext cx="2160000" cy="307777"/>
          </a:xfrm>
          <a:prstGeom prst="rect">
            <a:avLst/>
          </a:prstGeom>
          <a:noFill/>
        </p:spPr>
        <p:txBody>
          <a:bodyPr wrap="square" rtlCol="0">
            <a:spAutoFit/>
          </a:bodyPr>
          <a:lstStyle/>
          <a:p>
            <a:r>
              <a:rPr lang="pt-BR" sz="1400" b="1" dirty="0">
                <a:solidFill>
                  <a:srgbClr val="007065"/>
                </a:solidFill>
                <a:latin typeface="Arial" panose="020B0604020202020204" pitchFamily="34" charset="0"/>
                <a:cs typeface="Arial" panose="020B0604020202020204" pitchFamily="34" charset="0"/>
              </a:rPr>
              <a:t>KIDS 240 mL</a:t>
            </a:r>
          </a:p>
        </p:txBody>
      </p:sp>
      <p:sp>
        <p:nvSpPr>
          <p:cNvPr id="37" name="CaixaDeTexto 36">
            <a:extLst>
              <a:ext uri="{FF2B5EF4-FFF2-40B4-BE49-F238E27FC236}">
                <a16:creationId xmlns:a16="http://schemas.microsoft.com/office/drawing/2014/main" id="{7BBE41EF-6FDB-4E2B-9635-EA7FE30C36A0}"/>
              </a:ext>
            </a:extLst>
          </p:cNvPr>
          <p:cNvSpPr txBox="1"/>
          <p:nvPr/>
        </p:nvSpPr>
        <p:spPr>
          <a:xfrm>
            <a:off x="7029691" y="5124043"/>
            <a:ext cx="2882409" cy="276999"/>
          </a:xfrm>
          <a:prstGeom prst="rect">
            <a:avLst/>
          </a:prstGeom>
          <a:noFill/>
        </p:spPr>
        <p:txBody>
          <a:bodyPr wrap="square" rtlCol="0">
            <a:spAutoFit/>
          </a:bodyPr>
          <a:lstStyle/>
          <a:p>
            <a:r>
              <a:rPr lang="pt-BR" sz="1200" b="1" dirty="0">
                <a:solidFill>
                  <a:srgbClr val="007065"/>
                </a:solidFill>
                <a:latin typeface="Arial" panose="020B0604020202020204" pitchFamily="34" charset="0"/>
                <a:cs typeface="Arial" panose="020B0604020202020204" pitchFamily="34" charset="0"/>
              </a:rPr>
              <a:t>INVESTIMENTO R$ 19,99 </a:t>
            </a:r>
          </a:p>
        </p:txBody>
      </p:sp>
      <p:sp>
        <p:nvSpPr>
          <p:cNvPr id="55" name="CaixaDeTexto 54">
            <a:extLst>
              <a:ext uri="{FF2B5EF4-FFF2-40B4-BE49-F238E27FC236}">
                <a16:creationId xmlns:a16="http://schemas.microsoft.com/office/drawing/2014/main" id="{8B170485-174A-4B97-973F-0BE2C9B63BB9}"/>
              </a:ext>
            </a:extLst>
          </p:cNvPr>
          <p:cNvSpPr txBox="1"/>
          <p:nvPr/>
        </p:nvSpPr>
        <p:spPr>
          <a:xfrm>
            <a:off x="1060191" y="6154042"/>
            <a:ext cx="2448000" cy="461665"/>
          </a:xfrm>
          <a:prstGeom prst="rect">
            <a:avLst/>
          </a:prstGeom>
          <a:noFill/>
        </p:spPr>
        <p:txBody>
          <a:bodyPr wrap="square" rtlCol="0">
            <a:spAutoFit/>
          </a:bodyPr>
          <a:lstStyle/>
          <a:p>
            <a:r>
              <a:rPr lang="pt-BR" sz="1200" dirty="0">
                <a:solidFill>
                  <a:srgbClr val="007065"/>
                </a:solidFill>
                <a:latin typeface="Arial" panose="020B0604020202020204" pitchFamily="34" charset="0"/>
                <a:cs typeface="Arial" panose="020B0604020202020204" pitchFamily="34" charset="0"/>
              </a:rPr>
              <a:t>Sugestão de repasse balconista </a:t>
            </a:r>
          </a:p>
          <a:p>
            <a:r>
              <a:rPr lang="pt-BR" sz="1200" b="1" dirty="0">
                <a:solidFill>
                  <a:srgbClr val="007065"/>
                </a:solidFill>
                <a:latin typeface="Arial" panose="020B0604020202020204" pitchFamily="34" charset="0"/>
                <a:cs typeface="Arial" panose="020B0604020202020204" pitchFamily="34" charset="0"/>
              </a:rPr>
              <a:t>R$ 10,00  </a:t>
            </a:r>
          </a:p>
        </p:txBody>
      </p:sp>
      <p:pic>
        <p:nvPicPr>
          <p:cNvPr id="56" name="Imagem 55">
            <a:extLst>
              <a:ext uri="{FF2B5EF4-FFF2-40B4-BE49-F238E27FC236}">
                <a16:creationId xmlns:a16="http://schemas.microsoft.com/office/drawing/2014/main" id="{7184E443-BD24-4F1F-8B94-1B610C7E772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8015" y="6184169"/>
            <a:ext cx="244800" cy="216744"/>
          </a:xfrm>
          <a:prstGeom prst="rect">
            <a:avLst/>
          </a:prstGeom>
        </p:spPr>
      </p:pic>
      <p:sp>
        <p:nvSpPr>
          <p:cNvPr id="57" name="CaixaDeTexto 56">
            <a:extLst>
              <a:ext uri="{FF2B5EF4-FFF2-40B4-BE49-F238E27FC236}">
                <a16:creationId xmlns:a16="http://schemas.microsoft.com/office/drawing/2014/main" id="{D6857223-CE9C-4AAB-BF7C-B7FD2BFA2647}"/>
              </a:ext>
            </a:extLst>
          </p:cNvPr>
          <p:cNvSpPr txBox="1"/>
          <p:nvPr/>
        </p:nvSpPr>
        <p:spPr>
          <a:xfrm>
            <a:off x="4041083" y="6170080"/>
            <a:ext cx="2448000" cy="461665"/>
          </a:xfrm>
          <a:prstGeom prst="rect">
            <a:avLst/>
          </a:prstGeom>
          <a:noFill/>
        </p:spPr>
        <p:txBody>
          <a:bodyPr wrap="square" rtlCol="0">
            <a:spAutoFit/>
          </a:bodyPr>
          <a:lstStyle/>
          <a:p>
            <a:r>
              <a:rPr lang="pt-BR" sz="1200" dirty="0">
                <a:solidFill>
                  <a:srgbClr val="007065"/>
                </a:solidFill>
                <a:latin typeface="Arial" panose="020B0604020202020204" pitchFamily="34" charset="0"/>
                <a:cs typeface="Arial" panose="020B0604020202020204" pitchFamily="34" charset="0"/>
              </a:rPr>
              <a:t>Sugestão de repasse balconista </a:t>
            </a:r>
          </a:p>
          <a:p>
            <a:r>
              <a:rPr lang="pt-BR" sz="1200" b="1" dirty="0">
                <a:solidFill>
                  <a:srgbClr val="007065"/>
                </a:solidFill>
                <a:latin typeface="Arial" panose="020B0604020202020204" pitchFamily="34" charset="0"/>
                <a:cs typeface="Arial" panose="020B0604020202020204" pitchFamily="34" charset="0"/>
              </a:rPr>
              <a:t>R$ 10,00  </a:t>
            </a:r>
          </a:p>
        </p:txBody>
      </p:sp>
      <p:pic>
        <p:nvPicPr>
          <p:cNvPr id="58" name="Imagem 57">
            <a:extLst>
              <a:ext uri="{FF2B5EF4-FFF2-40B4-BE49-F238E27FC236}">
                <a16:creationId xmlns:a16="http://schemas.microsoft.com/office/drawing/2014/main" id="{A7E00450-5608-4146-A740-2DE34D7267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04202" y="6200207"/>
            <a:ext cx="244800" cy="216744"/>
          </a:xfrm>
          <a:prstGeom prst="rect">
            <a:avLst/>
          </a:prstGeom>
        </p:spPr>
      </p:pic>
      <p:sp>
        <p:nvSpPr>
          <p:cNvPr id="59" name="CaixaDeTexto 58">
            <a:extLst>
              <a:ext uri="{FF2B5EF4-FFF2-40B4-BE49-F238E27FC236}">
                <a16:creationId xmlns:a16="http://schemas.microsoft.com/office/drawing/2014/main" id="{840B032C-7BB1-47AE-A8F3-03699E51E8AA}"/>
              </a:ext>
            </a:extLst>
          </p:cNvPr>
          <p:cNvSpPr txBox="1"/>
          <p:nvPr/>
        </p:nvSpPr>
        <p:spPr>
          <a:xfrm>
            <a:off x="7027289" y="6105823"/>
            <a:ext cx="2448000" cy="461665"/>
          </a:xfrm>
          <a:prstGeom prst="rect">
            <a:avLst/>
          </a:prstGeom>
          <a:noFill/>
        </p:spPr>
        <p:txBody>
          <a:bodyPr wrap="square" rtlCol="0">
            <a:spAutoFit/>
          </a:bodyPr>
          <a:lstStyle/>
          <a:p>
            <a:r>
              <a:rPr lang="pt-BR" sz="1200" dirty="0">
                <a:solidFill>
                  <a:srgbClr val="007065"/>
                </a:solidFill>
                <a:latin typeface="Arial" panose="020B0604020202020204" pitchFamily="34" charset="0"/>
                <a:cs typeface="Arial" panose="020B0604020202020204" pitchFamily="34" charset="0"/>
              </a:rPr>
              <a:t>Sugestão de repasse balconista </a:t>
            </a:r>
          </a:p>
          <a:p>
            <a:r>
              <a:rPr lang="pt-BR" sz="1200" b="1" dirty="0">
                <a:solidFill>
                  <a:srgbClr val="007065"/>
                </a:solidFill>
                <a:latin typeface="Arial" panose="020B0604020202020204" pitchFamily="34" charset="0"/>
                <a:cs typeface="Arial" panose="020B0604020202020204" pitchFamily="34" charset="0"/>
              </a:rPr>
              <a:t>R$ 10,00  </a:t>
            </a:r>
          </a:p>
        </p:txBody>
      </p:sp>
      <p:pic>
        <p:nvPicPr>
          <p:cNvPr id="60" name="Imagem 59">
            <a:extLst>
              <a:ext uri="{FF2B5EF4-FFF2-40B4-BE49-F238E27FC236}">
                <a16:creationId xmlns:a16="http://schemas.microsoft.com/office/drawing/2014/main" id="{32B2DA5C-7659-4C53-A517-883D53EDA17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80465" y="6135950"/>
            <a:ext cx="244800" cy="216744"/>
          </a:xfrm>
          <a:prstGeom prst="rect">
            <a:avLst/>
          </a:prstGeom>
        </p:spPr>
      </p:pic>
    </p:spTree>
    <p:extLst>
      <p:ext uri="{BB962C8B-B14F-4D97-AF65-F5344CB8AC3E}">
        <p14:creationId xmlns:p14="http://schemas.microsoft.com/office/powerpoint/2010/main" val="247617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24FAEE03-06E7-4329-A512-CB8EC2D06FE6}"/>
              </a:ext>
            </a:extLst>
          </p:cNvPr>
          <p:cNvSpPr txBox="1"/>
          <p:nvPr/>
        </p:nvSpPr>
        <p:spPr>
          <a:xfrm>
            <a:off x="690368" y="5995249"/>
            <a:ext cx="9234000" cy="730561"/>
          </a:xfrm>
          <a:prstGeom prst="snip2DiagRect">
            <a:avLst/>
          </a:prstGeom>
          <a:solidFill>
            <a:srgbClr val="005F70"/>
          </a:solidFill>
          <a:ln>
            <a:noFill/>
          </a:ln>
        </p:spPr>
        <p:txBody>
          <a:bodyPr wrap="square" rtlCol="0">
            <a:spAutoFit/>
          </a:bodyPr>
          <a:lstStyle/>
          <a:p>
            <a:pPr algn="ctr">
              <a:lnSpc>
                <a:spcPct val="150000"/>
              </a:lnSpc>
            </a:pPr>
            <a:r>
              <a:rPr lang="pt-BR" sz="1200" b="1" dirty="0">
                <a:solidFill>
                  <a:schemeClr val="bg1"/>
                </a:solidFill>
                <a:latin typeface="Arial" panose="020B0604020202020204" pitchFamily="34" charset="0"/>
                <a:cs typeface="Arial" panose="020B0604020202020204" pitchFamily="34" charset="0"/>
              </a:rPr>
              <a:t>Eu tenho um produto completo para atender a sua necessidade, é o </a:t>
            </a:r>
            <a:r>
              <a:rPr lang="pt-BR" sz="1200" b="1" dirty="0">
                <a:solidFill>
                  <a:srgbClr val="F2CA00"/>
                </a:solidFill>
                <a:latin typeface="Arial" panose="020B0604020202020204" pitchFamily="34" charset="0"/>
                <a:cs typeface="Arial" panose="020B0604020202020204" pitchFamily="34" charset="0"/>
              </a:rPr>
              <a:t>NEURÓGNIS!</a:t>
            </a:r>
          </a:p>
          <a:p>
            <a:pPr algn="ctr">
              <a:lnSpc>
                <a:spcPct val="150000"/>
              </a:lnSpc>
            </a:pPr>
            <a:r>
              <a:rPr lang="pt-BR" sz="1200" b="1" dirty="0">
                <a:solidFill>
                  <a:schemeClr val="bg1"/>
                </a:solidFill>
                <a:latin typeface="Arial" panose="020B0604020202020204" pitchFamily="34" charset="0"/>
                <a:cs typeface="Arial" panose="020B0604020202020204" pitchFamily="34" charset="0"/>
              </a:rPr>
              <a:t>Sua dose diária fornece todo subsidio necessário para </a:t>
            </a:r>
            <a:r>
              <a:rPr lang="pt-BR" sz="1200" b="1" dirty="0">
                <a:solidFill>
                  <a:srgbClr val="F2CA00"/>
                </a:solidFill>
                <a:latin typeface="Arial" panose="020B0604020202020204" pitchFamily="34" charset="0"/>
                <a:cs typeface="Arial" panose="020B0604020202020204" pitchFamily="34" charset="0"/>
              </a:rPr>
              <a:t>ATIVAR</a:t>
            </a:r>
            <a:r>
              <a:rPr lang="pt-BR" sz="1200" b="1" dirty="0">
                <a:solidFill>
                  <a:schemeClr val="bg1"/>
                </a:solidFill>
                <a:latin typeface="Arial" panose="020B0604020202020204" pitchFamily="34" charset="0"/>
                <a:cs typeface="Arial" panose="020B0604020202020204" pitchFamily="34" charset="0"/>
              </a:rPr>
              <a:t> a sua </a:t>
            </a:r>
            <a:r>
              <a:rPr lang="pt-BR" sz="1200" b="1" dirty="0">
                <a:solidFill>
                  <a:srgbClr val="F2CA00"/>
                </a:solidFill>
                <a:latin typeface="Arial" panose="020B0604020202020204" pitchFamily="34" charset="0"/>
                <a:cs typeface="Arial" panose="020B0604020202020204" pitchFamily="34" charset="0"/>
              </a:rPr>
              <a:t>MEMÓRIA </a:t>
            </a:r>
            <a:r>
              <a:rPr lang="pt-BR" sz="1200" b="1" dirty="0">
                <a:solidFill>
                  <a:schemeClr val="bg1"/>
                </a:solidFill>
                <a:latin typeface="Arial" panose="020B0604020202020204" pitchFamily="34" charset="0"/>
                <a:cs typeface="Arial" panose="020B0604020202020204" pitchFamily="34" charset="0"/>
              </a:rPr>
              <a:t>e</a:t>
            </a:r>
            <a:r>
              <a:rPr lang="pt-BR" sz="1200" b="1" dirty="0">
                <a:solidFill>
                  <a:srgbClr val="F2CA00"/>
                </a:solidFill>
                <a:latin typeface="Arial" panose="020B0604020202020204" pitchFamily="34" charset="0"/>
                <a:cs typeface="Arial" panose="020B0604020202020204" pitchFamily="34" charset="0"/>
              </a:rPr>
              <a:t> COGNIÇÃO. </a:t>
            </a:r>
          </a:p>
        </p:txBody>
      </p:sp>
      <p:pic>
        <p:nvPicPr>
          <p:cNvPr id="42" name="Imagem 41">
            <a:extLst>
              <a:ext uri="{FF2B5EF4-FFF2-40B4-BE49-F238E27FC236}">
                <a16:creationId xmlns:a16="http://schemas.microsoft.com/office/drawing/2014/main" id="{7AEDB592-802C-4581-8388-F942EF3F8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14" y="-16206"/>
            <a:ext cx="9401854" cy="1339753"/>
          </a:xfrm>
          <a:prstGeom prst="rect">
            <a:avLst/>
          </a:prstGeom>
        </p:spPr>
      </p:pic>
      <p:sp>
        <p:nvSpPr>
          <p:cNvPr id="37" name="CaixaDeTexto 36">
            <a:extLst>
              <a:ext uri="{FF2B5EF4-FFF2-40B4-BE49-F238E27FC236}">
                <a16:creationId xmlns:a16="http://schemas.microsoft.com/office/drawing/2014/main" id="{0B3FC241-5737-4B79-8A3D-D9A1ECE8098F}"/>
              </a:ext>
            </a:extLst>
          </p:cNvPr>
          <p:cNvSpPr txBox="1"/>
          <p:nvPr/>
        </p:nvSpPr>
        <p:spPr>
          <a:xfrm>
            <a:off x="904167" y="4296949"/>
            <a:ext cx="8532000" cy="889154"/>
          </a:xfrm>
          <a:prstGeom prst="rect">
            <a:avLst/>
          </a:prstGeom>
          <a:noFill/>
        </p:spPr>
        <p:txBody>
          <a:bodyPr wrap="square">
            <a:spAutoFit/>
          </a:bodyPr>
          <a:lstStyle/>
          <a:p>
            <a:pPr marL="273050" indent="-273050" algn="just">
              <a:lnSpc>
                <a:spcPct val="150000"/>
              </a:lnSpc>
              <a:buAutoNum type="arabicParenR" startAt="3"/>
            </a:pPr>
            <a:r>
              <a:rPr lang="pt-BR" sz="1200" dirty="0">
                <a:solidFill>
                  <a:srgbClr val="007065"/>
                </a:solidFill>
                <a:latin typeface="Arial" panose="020B0604020202020204" pitchFamily="34" charset="0"/>
                <a:cs typeface="Arial" panose="020B0604020202020204" pitchFamily="34" charset="0"/>
              </a:rPr>
              <a:t>Você faz uso de </a:t>
            </a:r>
            <a:r>
              <a:rPr lang="pt-BR" sz="1200" b="1" dirty="0">
                <a:solidFill>
                  <a:srgbClr val="007065"/>
                </a:solidFill>
                <a:latin typeface="Arial" panose="020B0604020202020204" pitchFamily="34" charset="0"/>
                <a:cs typeface="Arial" panose="020B0604020202020204" pitchFamily="34" charset="0"/>
              </a:rPr>
              <a:t>medicamentos controlados</a:t>
            </a:r>
            <a:r>
              <a:rPr lang="pt-BR" sz="1200" dirty="0">
                <a:solidFill>
                  <a:srgbClr val="007065"/>
                </a:solidFill>
                <a:latin typeface="Arial" panose="020B0604020202020204" pitchFamily="34" charset="0"/>
                <a:cs typeface="Arial" panose="020B0604020202020204" pitchFamily="34" charset="0"/>
              </a:rPr>
              <a:t>, que nota você daria para sua </a:t>
            </a:r>
            <a:r>
              <a:rPr lang="pt-BR" sz="1200" b="1" dirty="0">
                <a:solidFill>
                  <a:srgbClr val="007065"/>
                </a:solidFill>
                <a:latin typeface="Arial" panose="020B0604020202020204" pitchFamily="34" charset="0"/>
                <a:cs typeface="Arial" panose="020B0604020202020204" pitchFamily="34" charset="0"/>
              </a:rPr>
              <a:t>memória </a:t>
            </a:r>
            <a:r>
              <a:rPr lang="pt-BR" sz="1200" dirty="0">
                <a:solidFill>
                  <a:srgbClr val="007065"/>
                </a:solidFill>
                <a:latin typeface="Arial" panose="020B0604020202020204" pitchFamily="34" charset="0"/>
                <a:cs typeface="Arial" panose="020B0604020202020204" pitchFamily="34" charset="0"/>
              </a:rPr>
              <a:t>e</a:t>
            </a:r>
            <a:r>
              <a:rPr lang="pt-BR" sz="1200" b="1" dirty="0">
                <a:solidFill>
                  <a:srgbClr val="007065"/>
                </a:solidFill>
                <a:latin typeface="Arial" panose="020B0604020202020204" pitchFamily="34" charset="0"/>
                <a:cs typeface="Arial" panose="020B0604020202020204" pitchFamily="34" charset="0"/>
              </a:rPr>
              <a:t> cognição</a:t>
            </a:r>
            <a:r>
              <a:rPr lang="pt-BR" sz="1200" dirty="0">
                <a:solidFill>
                  <a:srgbClr val="007065"/>
                </a:solidFill>
                <a:latin typeface="Arial" panose="020B0604020202020204" pitchFamily="34" charset="0"/>
                <a:cs typeface="Arial" panose="020B0604020202020204" pitchFamily="34" charset="0"/>
              </a:rPr>
              <a:t>? </a:t>
            </a:r>
          </a:p>
          <a:p>
            <a:pPr marL="261938" algn="just">
              <a:lnSpc>
                <a:spcPct val="150000"/>
              </a:lnSpc>
            </a:pPr>
            <a:r>
              <a:rPr lang="pt-BR" sz="1200" dirty="0">
                <a:solidFill>
                  <a:srgbClr val="007065"/>
                </a:solidFill>
                <a:latin typeface="Arial" panose="020B0604020202020204" pitchFamily="34" charset="0"/>
                <a:cs typeface="Arial" panose="020B0604020202020204" pitchFamily="34" charset="0"/>
              </a:rPr>
              <a:t>Você sabia que o uso prolongado destes medicamentos podem diminuir sua </a:t>
            </a:r>
            <a:r>
              <a:rPr lang="pt-BR" sz="1200" b="1" dirty="0">
                <a:solidFill>
                  <a:srgbClr val="007065"/>
                </a:solidFill>
                <a:latin typeface="Arial" panose="020B0604020202020204" pitchFamily="34" charset="0"/>
                <a:cs typeface="Arial" panose="020B0604020202020204" pitchFamily="34" charset="0"/>
              </a:rPr>
              <a:t>memória </a:t>
            </a:r>
            <a:r>
              <a:rPr lang="pt-BR" sz="1200" dirty="0">
                <a:solidFill>
                  <a:srgbClr val="007065"/>
                </a:solidFill>
                <a:latin typeface="Arial" panose="020B0604020202020204" pitchFamily="34" charset="0"/>
                <a:cs typeface="Arial" panose="020B0604020202020204" pitchFamily="34" charset="0"/>
              </a:rPr>
              <a:t>e</a:t>
            </a:r>
            <a:r>
              <a:rPr lang="pt-BR" sz="1200" b="1" dirty="0">
                <a:solidFill>
                  <a:srgbClr val="007065"/>
                </a:solidFill>
                <a:latin typeface="Arial" panose="020B0604020202020204" pitchFamily="34" charset="0"/>
                <a:cs typeface="Arial" panose="020B0604020202020204" pitchFamily="34" charset="0"/>
              </a:rPr>
              <a:t> cognição</a:t>
            </a:r>
            <a:r>
              <a:rPr lang="pt-BR" sz="1200" dirty="0">
                <a:solidFill>
                  <a:srgbClr val="007065"/>
                </a:solidFill>
                <a:latin typeface="Arial" panose="020B0604020202020204" pitchFamily="34" charset="0"/>
                <a:cs typeface="Arial" panose="020B0604020202020204" pitchFamily="34" charset="0"/>
              </a:rPr>
              <a:t>? </a:t>
            </a:r>
            <a:r>
              <a:rPr lang="pt-BR" sz="1200" b="1" dirty="0">
                <a:solidFill>
                  <a:srgbClr val="006272"/>
                </a:solidFill>
                <a:latin typeface="Arial" panose="020B0604020202020204" pitchFamily="34" charset="0"/>
                <a:cs typeface="Arial" panose="020B0604020202020204" pitchFamily="34" charset="0"/>
              </a:rPr>
              <a:t>SIM </a:t>
            </a:r>
            <a:r>
              <a:rPr lang="pt-BR" sz="1200" dirty="0">
                <a:solidFill>
                  <a:srgbClr val="006272"/>
                </a:solidFill>
                <a:latin typeface="Arial" panose="020B0604020202020204" pitchFamily="34" charset="0"/>
                <a:cs typeface="Arial" panose="020B0604020202020204" pitchFamily="34" charset="0"/>
              </a:rPr>
              <a:t>ou</a:t>
            </a:r>
            <a:r>
              <a:rPr lang="pt-BR" sz="1200" b="1" dirty="0">
                <a:solidFill>
                  <a:srgbClr val="006272"/>
                </a:solidFill>
                <a:latin typeface="Arial" panose="020B0604020202020204" pitchFamily="34" charset="0"/>
                <a:cs typeface="Arial" panose="020B0604020202020204" pitchFamily="34" charset="0"/>
              </a:rPr>
              <a:t> NÃO? </a:t>
            </a:r>
          </a:p>
          <a:p>
            <a:pPr marL="261938" algn="just">
              <a:lnSpc>
                <a:spcPct val="150000"/>
              </a:lnSpc>
            </a:pPr>
            <a:r>
              <a:rPr lang="pt-BR" sz="1200" dirty="0">
                <a:solidFill>
                  <a:srgbClr val="007065"/>
                </a:solidFill>
                <a:latin typeface="Arial" panose="020B0604020202020204" pitchFamily="34" charset="0"/>
                <a:cs typeface="Arial" panose="020B0604020202020204" pitchFamily="34" charset="0"/>
              </a:rPr>
              <a:t>Você gostaria de </a:t>
            </a:r>
            <a:r>
              <a:rPr lang="pt-BR" sz="1200" b="1" dirty="0">
                <a:solidFill>
                  <a:srgbClr val="007065"/>
                </a:solidFill>
                <a:latin typeface="Arial" panose="020B0604020202020204" pitchFamily="34" charset="0"/>
                <a:cs typeface="Arial" panose="020B0604020202020204" pitchFamily="34" charset="0"/>
              </a:rPr>
              <a:t>melhorar</a:t>
            </a:r>
            <a:r>
              <a:rPr lang="pt-BR" sz="1200" dirty="0">
                <a:solidFill>
                  <a:srgbClr val="007065"/>
                </a:solidFill>
                <a:latin typeface="Arial" panose="020B0604020202020204" pitchFamily="34" charset="0"/>
                <a:cs typeface="Arial" panose="020B0604020202020204" pitchFamily="34" charset="0"/>
              </a:rPr>
              <a:t> este aspecto da sua saúde? </a:t>
            </a:r>
            <a:r>
              <a:rPr lang="pt-BR" sz="1200" b="1" dirty="0">
                <a:solidFill>
                  <a:srgbClr val="006272"/>
                </a:solidFill>
                <a:latin typeface="Arial" panose="020B0604020202020204" pitchFamily="34" charset="0"/>
                <a:cs typeface="Arial" panose="020B0604020202020204" pitchFamily="34" charset="0"/>
              </a:rPr>
              <a:t>SIM </a:t>
            </a:r>
            <a:r>
              <a:rPr lang="pt-BR" sz="1200" dirty="0">
                <a:solidFill>
                  <a:srgbClr val="006272"/>
                </a:solidFill>
                <a:latin typeface="Arial" panose="020B0604020202020204" pitchFamily="34" charset="0"/>
                <a:cs typeface="Arial" panose="020B0604020202020204" pitchFamily="34" charset="0"/>
              </a:rPr>
              <a:t>ou</a:t>
            </a:r>
            <a:r>
              <a:rPr lang="pt-BR" sz="1200" b="1" dirty="0">
                <a:solidFill>
                  <a:srgbClr val="006272"/>
                </a:solidFill>
                <a:latin typeface="Arial" panose="020B0604020202020204" pitchFamily="34" charset="0"/>
                <a:cs typeface="Arial" panose="020B0604020202020204" pitchFamily="34" charset="0"/>
              </a:rPr>
              <a:t> NÃO?</a:t>
            </a:r>
            <a:endParaRPr lang="pt-BR" sz="1200" dirty="0">
              <a:solidFill>
                <a:srgbClr val="006272"/>
              </a:solidFill>
              <a:latin typeface="Arial" panose="020B0604020202020204" pitchFamily="34" charset="0"/>
              <a:cs typeface="Arial" panose="020B0604020202020204" pitchFamily="34" charset="0"/>
            </a:endParaRPr>
          </a:p>
        </p:txBody>
      </p:sp>
      <p:sp>
        <p:nvSpPr>
          <p:cNvPr id="36" name="CaixaDeTexto 35">
            <a:extLst>
              <a:ext uri="{FF2B5EF4-FFF2-40B4-BE49-F238E27FC236}">
                <a16:creationId xmlns:a16="http://schemas.microsoft.com/office/drawing/2014/main" id="{A958B14B-D1A8-4C71-BDF5-445B4676B208}"/>
              </a:ext>
            </a:extLst>
          </p:cNvPr>
          <p:cNvSpPr txBox="1"/>
          <p:nvPr/>
        </p:nvSpPr>
        <p:spPr>
          <a:xfrm>
            <a:off x="904168" y="3569867"/>
            <a:ext cx="8532000" cy="612155"/>
          </a:xfrm>
          <a:prstGeom prst="rect">
            <a:avLst/>
          </a:prstGeom>
          <a:noFill/>
        </p:spPr>
        <p:txBody>
          <a:bodyPr wrap="square">
            <a:spAutoFit/>
          </a:bodyPr>
          <a:lstStyle/>
          <a:p>
            <a:pPr marL="278606" indent="-278606" algn="just">
              <a:lnSpc>
                <a:spcPct val="150000"/>
              </a:lnSpc>
              <a:buAutoNum type="arabicParenR" startAt="2"/>
            </a:pPr>
            <a:r>
              <a:rPr lang="pt-BR" sz="1200" dirty="0">
                <a:solidFill>
                  <a:srgbClr val="007065"/>
                </a:solidFill>
                <a:latin typeface="Arial" panose="020B0604020202020204" pitchFamily="34" charset="0"/>
                <a:cs typeface="Arial" panose="020B0604020202020204" pitchFamily="34" charset="0"/>
              </a:rPr>
              <a:t>De zero a dez, que nota você daria para sua </a:t>
            </a:r>
            <a:r>
              <a:rPr lang="pt-BR" sz="1200" b="1" dirty="0">
                <a:solidFill>
                  <a:srgbClr val="007065"/>
                </a:solidFill>
                <a:latin typeface="Arial" panose="020B0604020202020204" pitchFamily="34" charset="0"/>
                <a:cs typeface="Arial" panose="020B0604020202020204" pitchFamily="34" charset="0"/>
              </a:rPr>
              <a:t>memória </a:t>
            </a:r>
            <a:r>
              <a:rPr lang="pt-BR" sz="1200" dirty="0">
                <a:solidFill>
                  <a:srgbClr val="007065"/>
                </a:solidFill>
                <a:latin typeface="Arial" panose="020B0604020202020204" pitchFamily="34" charset="0"/>
                <a:cs typeface="Arial" panose="020B0604020202020204" pitchFamily="34" charset="0"/>
              </a:rPr>
              <a:t>e</a:t>
            </a:r>
            <a:r>
              <a:rPr lang="pt-BR" sz="1200" b="1" dirty="0">
                <a:solidFill>
                  <a:srgbClr val="007065"/>
                </a:solidFill>
                <a:latin typeface="Arial" panose="020B0604020202020204" pitchFamily="34" charset="0"/>
                <a:cs typeface="Arial" panose="020B0604020202020204" pitchFamily="34" charset="0"/>
              </a:rPr>
              <a:t> cognição</a:t>
            </a:r>
            <a:r>
              <a:rPr lang="pt-BR" sz="1200" dirty="0">
                <a:solidFill>
                  <a:srgbClr val="007065"/>
                </a:solidFill>
                <a:latin typeface="Arial" panose="020B0604020202020204" pitchFamily="34" charset="0"/>
                <a:cs typeface="Arial" panose="020B0604020202020204" pitchFamily="34" charset="0"/>
              </a:rPr>
              <a:t>, sendo zero para péssimo e dez para perfeito?</a:t>
            </a:r>
          </a:p>
          <a:p>
            <a:pPr marL="261938" algn="just">
              <a:lnSpc>
                <a:spcPct val="150000"/>
              </a:lnSpc>
            </a:pPr>
            <a:r>
              <a:rPr lang="pt-BR" sz="1200" dirty="0">
                <a:solidFill>
                  <a:srgbClr val="007065"/>
                </a:solidFill>
                <a:latin typeface="Arial" panose="020B0604020202020204" pitchFamily="34" charset="0"/>
                <a:cs typeface="Arial" panose="020B0604020202020204" pitchFamily="34" charset="0"/>
              </a:rPr>
              <a:t>Você gostaria de </a:t>
            </a:r>
            <a:r>
              <a:rPr lang="pt-BR" sz="1200" b="1" dirty="0">
                <a:solidFill>
                  <a:srgbClr val="007065"/>
                </a:solidFill>
                <a:latin typeface="Arial" panose="020B0604020202020204" pitchFamily="34" charset="0"/>
                <a:cs typeface="Arial" panose="020B0604020202020204" pitchFamily="34" charset="0"/>
              </a:rPr>
              <a:t>melhorar</a:t>
            </a:r>
            <a:r>
              <a:rPr lang="pt-BR" sz="1200" dirty="0">
                <a:solidFill>
                  <a:srgbClr val="007065"/>
                </a:solidFill>
                <a:latin typeface="Arial" panose="020B0604020202020204" pitchFamily="34" charset="0"/>
                <a:cs typeface="Arial" panose="020B0604020202020204" pitchFamily="34" charset="0"/>
              </a:rPr>
              <a:t> este aspecto da sua saúde? </a:t>
            </a:r>
            <a:r>
              <a:rPr lang="pt-BR" sz="1200" b="1" dirty="0">
                <a:solidFill>
                  <a:srgbClr val="006272"/>
                </a:solidFill>
                <a:latin typeface="Arial" panose="020B0604020202020204" pitchFamily="34" charset="0"/>
                <a:cs typeface="Arial" panose="020B0604020202020204" pitchFamily="34" charset="0"/>
              </a:rPr>
              <a:t>SIM </a:t>
            </a:r>
            <a:r>
              <a:rPr lang="pt-BR" sz="1200" dirty="0">
                <a:solidFill>
                  <a:srgbClr val="006272"/>
                </a:solidFill>
                <a:latin typeface="Arial" panose="020B0604020202020204" pitchFamily="34" charset="0"/>
                <a:cs typeface="Arial" panose="020B0604020202020204" pitchFamily="34" charset="0"/>
              </a:rPr>
              <a:t>ou</a:t>
            </a:r>
            <a:r>
              <a:rPr lang="pt-BR" sz="1200" b="1" dirty="0">
                <a:solidFill>
                  <a:srgbClr val="006272"/>
                </a:solidFill>
                <a:latin typeface="Arial" panose="020B0604020202020204" pitchFamily="34" charset="0"/>
                <a:cs typeface="Arial" panose="020B0604020202020204" pitchFamily="34" charset="0"/>
              </a:rPr>
              <a:t> NÃO?</a:t>
            </a:r>
          </a:p>
        </p:txBody>
      </p:sp>
      <p:cxnSp>
        <p:nvCxnSpPr>
          <p:cNvPr id="45" name="Conector reto 44">
            <a:extLst>
              <a:ext uri="{FF2B5EF4-FFF2-40B4-BE49-F238E27FC236}">
                <a16:creationId xmlns:a16="http://schemas.microsoft.com/office/drawing/2014/main" id="{BBE8E38A-F9C2-4BAF-95EE-CA98314CD3C5}"/>
              </a:ext>
            </a:extLst>
          </p:cNvPr>
          <p:cNvCxnSpPr>
            <a:cxnSpLocks/>
          </p:cNvCxnSpPr>
          <p:nvPr/>
        </p:nvCxnSpPr>
        <p:spPr>
          <a:xfrm flipV="1">
            <a:off x="1209801" y="4222083"/>
            <a:ext cx="8100000" cy="0"/>
          </a:xfrm>
          <a:prstGeom prst="line">
            <a:avLst/>
          </a:prstGeom>
          <a:ln>
            <a:solidFill>
              <a:srgbClr val="F2CA00"/>
            </a:solidFill>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092057B0-80B4-4D8B-87D6-C8AB77AA0E66}"/>
              </a:ext>
            </a:extLst>
          </p:cNvPr>
          <p:cNvSpPr txBox="1"/>
          <p:nvPr/>
        </p:nvSpPr>
        <p:spPr>
          <a:xfrm>
            <a:off x="2493631" y="1380929"/>
            <a:ext cx="1260000" cy="788806"/>
          </a:xfrm>
          <a:prstGeom prst="rect">
            <a:avLst/>
          </a:prstGeom>
          <a:noFill/>
        </p:spPr>
        <p:txBody>
          <a:bodyPr wrap="square" rtlCol="0">
            <a:spAutoFit/>
          </a:bodyPr>
          <a:lstStyle/>
          <a:p>
            <a:pPr algn="ctr"/>
            <a:r>
              <a:rPr lang="pt-BR" sz="1400" dirty="0">
                <a:solidFill>
                  <a:srgbClr val="006272"/>
                </a:solidFill>
                <a:latin typeface="Arial" panose="020B0604020202020204" pitchFamily="34" charset="0"/>
                <a:cs typeface="Arial" panose="020B0604020202020204" pitchFamily="34" charset="0"/>
              </a:rPr>
              <a:t>Valor Sugerido</a:t>
            </a:r>
          </a:p>
          <a:p>
            <a:pPr algn="ctr"/>
            <a:r>
              <a:rPr lang="pt-BR" sz="1600" b="1" dirty="0">
                <a:solidFill>
                  <a:srgbClr val="006272"/>
                </a:solidFill>
                <a:latin typeface="Arial" panose="020B0604020202020204" pitchFamily="34" charset="0"/>
                <a:cs typeface="Arial" panose="020B0604020202020204" pitchFamily="34" charset="0"/>
              </a:rPr>
              <a:t>R$ 59,99</a:t>
            </a:r>
          </a:p>
        </p:txBody>
      </p:sp>
      <p:sp>
        <p:nvSpPr>
          <p:cNvPr id="33" name="CaixaDeTexto 32">
            <a:extLst>
              <a:ext uri="{FF2B5EF4-FFF2-40B4-BE49-F238E27FC236}">
                <a16:creationId xmlns:a16="http://schemas.microsoft.com/office/drawing/2014/main" id="{A1850515-3828-4BFF-8F48-20D1F01502A4}"/>
              </a:ext>
            </a:extLst>
          </p:cNvPr>
          <p:cNvSpPr txBox="1"/>
          <p:nvPr/>
        </p:nvSpPr>
        <p:spPr>
          <a:xfrm>
            <a:off x="690368" y="2483567"/>
            <a:ext cx="9234000" cy="697885"/>
          </a:xfrm>
          <a:prstGeom prst="snip2DiagRect">
            <a:avLst/>
          </a:prstGeom>
          <a:solidFill>
            <a:srgbClr val="005F70"/>
          </a:solidFill>
          <a:ln>
            <a:noFill/>
          </a:ln>
        </p:spPr>
        <p:txBody>
          <a:bodyPr wrap="square" rtlCol="0">
            <a:spAutoFit/>
          </a:bodyPr>
          <a:lstStyle/>
          <a:p>
            <a:pPr algn="just"/>
            <a:r>
              <a:rPr lang="pt-BR" sz="1600" b="1" dirty="0">
                <a:solidFill>
                  <a:schemeClr val="bg1"/>
                </a:solidFill>
                <a:latin typeface="Arial" panose="020B0604020202020204" pitchFamily="34" charset="0"/>
                <a:cs typeface="Arial" panose="020B0604020202020204" pitchFamily="34" charset="0"/>
              </a:rPr>
              <a:t>Balconista</a:t>
            </a:r>
            <a:r>
              <a:rPr lang="pt-BR" sz="1600" dirty="0">
                <a:solidFill>
                  <a:schemeClr val="bg1"/>
                </a:solidFill>
                <a:latin typeface="Arial" panose="020B0604020202020204" pitchFamily="34" charset="0"/>
                <a:cs typeface="Arial" panose="020B0604020202020204" pitchFamily="34" charset="0"/>
              </a:rPr>
              <a:t>, utilize as perguntas chave durante o atendimento para identificar as necessidades do cliente e associar ao seu tratamento.</a:t>
            </a:r>
            <a:endParaRPr lang="pt-BR" sz="1600" b="1" dirty="0">
              <a:solidFill>
                <a:schemeClr val="bg1"/>
              </a:solidFill>
              <a:latin typeface="Arial" panose="020B0604020202020204" pitchFamily="34" charset="0"/>
              <a:cs typeface="Arial" panose="020B0604020202020204" pitchFamily="34" charset="0"/>
            </a:endParaRPr>
          </a:p>
        </p:txBody>
      </p:sp>
      <p:sp>
        <p:nvSpPr>
          <p:cNvPr id="31" name="Retângulo 30">
            <a:extLst>
              <a:ext uri="{FF2B5EF4-FFF2-40B4-BE49-F238E27FC236}">
                <a16:creationId xmlns:a16="http://schemas.microsoft.com/office/drawing/2014/main" id="{2570E3FF-4935-4559-9530-4AD088F60E0D}"/>
              </a:ext>
            </a:extLst>
          </p:cNvPr>
          <p:cNvSpPr/>
          <p:nvPr/>
        </p:nvSpPr>
        <p:spPr>
          <a:xfrm>
            <a:off x="2477" y="-16206"/>
            <a:ext cx="720000" cy="7102929"/>
          </a:xfrm>
          <a:prstGeom prst="rect">
            <a:avLst/>
          </a:prstGeom>
          <a:solidFill>
            <a:srgbClr val="007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20" name="CaixaDeTexto 19">
            <a:extLst>
              <a:ext uri="{FF2B5EF4-FFF2-40B4-BE49-F238E27FC236}">
                <a16:creationId xmlns:a16="http://schemas.microsoft.com/office/drawing/2014/main" id="{B438F720-2412-4063-8B86-A6C8714630D4}"/>
              </a:ext>
            </a:extLst>
          </p:cNvPr>
          <p:cNvSpPr txBox="1"/>
          <p:nvPr/>
        </p:nvSpPr>
        <p:spPr>
          <a:xfrm>
            <a:off x="5064035" y="243873"/>
            <a:ext cx="2773488" cy="661154"/>
          </a:xfrm>
          <a:prstGeom prst="snip2DiagRect">
            <a:avLst/>
          </a:prstGeom>
          <a:solidFill>
            <a:schemeClr val="bg1">
              <a:lumMod val="95000"/>
            </a:schemeClr>
          </a:solidFill>
        </p:spPr>
        <p:txBody>
          <a:bodyPr wrap="square">
            <a:spAutoFit/>
          </a:bodyPr>
          <a:lstStyle/>
          <a:p>
            <a:pPr algn="ctr"/>
            <a:r>
              <a:rPr lang="pt-BR" sz="1000" dirty="0">
                <a:solidFill>
                  <a:srgbClr val="007367"/>
                </a:solidFill>
                <a:latin typeface="Arial" panose="020B0604020202020204" pitchFamily="34" charset="0"/>
                <a:cs typeface="Arial" panose="020B0604020202020204" pitchFamily="34" charset="0"/>
              </a:rPr>
              <a:t>Associar com as vendas de: Clonazepam (Rivotril),  Bromazepam, </a:t>
            </a:r>
            <a:r>
              <a:rPr lang="pt-BR" sz="1000" dirty="0" err="1">
                <a:solidFill>
                  <a:srgbClr val="007367"/>
                </a:solidFill>
                <a:latin typeface="Arial" panose="020B0604020202020204" pitchFamily="34" charset="0"/>
                <a:cs typeface="Arial" panose="020B0604020202020204" pitchFamily="34" charset="0"/>
              </a:rPr>
              <a:t>Lorazepam</a:t>
            </a:r>
            <a:r>
              <a:rPr lang="pt-BR" sz="1000" dirty="0">
                <a:solidFill>
                  <a:srgbClr val="007367"/>
                </a:solidFill>
                <a:latin typeface="Arial" panose="020B0604020202020204" pitchFamily="34" charset="0"/>
                <a:cs typeface="Arial" panose="020B0604020202020204" pitchFamily="34" charset="0"/>
              </a:rPr>
              <a:t>, </a:t>
            </a:r>
            <a:r>
              <a:rPr lang="pt-BR" sz="1000" dirty="0" err="1">
                <a:solidFill>
                  <a:srgbClr val="007367"/>
                </a:solidFill>
                <a:latin typeface="Arial" panose="020B0604020202020204" pitchFamily="34" charset="0"/>
                <a:cs typeface="Arial" panose="020B0604020202020204" pitchFamily="34" charset="0"/>
              </a:rPr>
              <a:t>Zolpidem</a:t>
            </a:r>
            <a:r>
              <a:rPr lang="pt-BR" sz="1000" dirty="0">
                <a:solidFill>
                  <a:srgbClr val="007367"/>
                </a:solidFill>
                <a:latin typeface="Arial" panose="020B0604020202020204" pitchFamily="34" charset="0"/>
                <a:cs typeface="Arial" panose="020B0604020202020204" pitchFamily="34" charset="0"/>
              </a:rPr>
              <a:t> e </a:t>
            </a:r>
            <a:r>
              <a:rPr lang="pt-BR" sz="1000" dirty="0" err="1">
                <a:solidFill>
                  <a:srgbClr val="007367"/>
                </a:solidFill>
                <a:latin typeface="Arial" panose="020B0604020202020204" pitchFamily="34" charset="0"/>
                <a:cs typeface="Arial" panose="020B0604020202020204" pitchFamily="34" charset="0"/>
              </a:rPr>
              <a:t>Omeprazol.b</a:t>
            </a:r>
            <a:endParaRPr lang="pt-BR" sz="1000" dirty="0">
              <a:solidFill>
                <a:srgbClr val="007367"/>
              </a:solidFill>
              <a:latin typeface="Arial" panose="020B0604020202020204" pitchFamily="34" charset="0"/>
              <a:cs typeface="Arial" panose="020B0604020202020204" pitchFamily="34" charset="0"/>
            </a:endParaRPr>
          </a:p>
        </p:txBody>
      </p:sp>
      <p:sp>
        <p:nvSpPr>
          <p:cNvPr id="35" name="CaixaDeTexto 34">
            <a:extLst>
              <a:ext uri="{FF2B5EF4-FFF2-40B4-BE49-F238E27FC236}">
                <a16:creationId xmlns:a16="http://schemas.microsoft.com/office/drawing/2014/main" id="{C8B2BC29-0EFE-49D0-AEE6-2AFC38C4F6EE}"/>
              </a:ext>
            </a:extLst>
          </p:cNvPr>
          <p:cNvSpPr txBox="1"/>
          <p:nvPr/>
        </p:nvSpPr>
        <p:spPr>
          <a:xfrm>
            <a:off x="904168" y="3239648"/>
            <a:ext cx="8532000" cy="276999"/>
          </a:xfrm>
          <a:prstGeom prst="rect">
            <a:avLst/>
          </a:prstGeom>
          <a:noFill/>
        </p:spPr>
        <p:txBody>
          <a:bodyPr wrap="square">
            <a:spAutoFit/>
          </a:bodyPr>
          <a:lstStyle/>
          <a:p>
            <a:pPr marL="272672" indent="-272672" algn="just">
              <a:buAutoNum type="arabicParenR"/>
            </a:pPr>
            <a:r>
              <a:rPr lang="pt-BR" sz="1200" dirty="0">
                <a:solidFill>
                  <a:srgbClr val="007367"/>
                </a:solidFill>
                <a:latin typeface="Arial" panose="020B0604020202020204" pitchFamily="34" charset="0"/>
                <a:cs typeface="Arial" panose="020B0604020202020204" pitchFamily="34" charset="0"/>
              </a:rPr>
              <a:t>Já aconteceu com você de estar realizando uma atividade e quando de repente...o que eu vim fazer aqui mesmo?</a:t>
            </a:r>
          </a:p>
        </p:txBody>
      </p:sp>
      <p:sp>
        <p:nvSpPr>
          <p:cNvPr id="19" name="CaixaDeTexto 18">
            <a:extLst>
              <a:ext uri="{FF2B5EF4-FFF2-40B4-BE49-F238E27FC236}">
                <a16:creationId xmlns:a16="http://schemas.microsoft.com/office/drawing/2014/main" id="{806CECBF-A0BC-432F-AB99-EDA32AC3E156}"/>
              </a:ext>
            </a:extLst>
          </p:cNvPr>
          <p:cNvSpPr txBox="1"/>
          <p:nvPr/>
        </p:nvSpPr>
        <p:spPr>
          <a:xfrm>
            <a:off x="7446822" y="1380929"/>
            <a:ext cx="2247618" cy="788806"/>
          </a:xfrm>
          <a:prstGeom prst="rect">
            <a:avLst/>
          </a:prstGeom>
          <a:noFill/>
        </p:spPr>
        <p:txBody>
          <a:bodyPr wrap="square" rtlCol="0">
            <a:spAutoFit/>
          </a:bodyPr>
          <a:lstStyle/>
          <a:p>
            <a:pPr algn="ctr"/>
            <a:r>
              <a:rPr lang="pt-BR" sz="1400" dirty="0">
                <a:solidFill>
                  <a:srgbClr val="006272"/>
                </a:solidFill>
                <a:latin typeface="Arial" panose="020B0604020202020204" pitchFamily="34" charset="0"/>
                <a:cs typeface="Arial" panose="020B0604020202020204" pitchFamily="34" charset="0"/>
              </a:rPr>
              <a:t>Sugestão de repasse balconista </a:t>
            </a:r>
          </a:p>
          <a:p>
            <a:pPr algn="ctr"/>
            <a:r>
              <a:rPr lang="pt-BR" sz="1600" b="1" dirty="0">
                <a:solidFill>
                  <a:srgbClr val="006272"/>
                </a:solidFill>
                <a:latin typeface="Arial" panose="020B0604020202020204" pitchFamily="34" charset="0"/>
                <a:cs typeface="Arial" panose="020B0604020202020204" pitchFamily="34" charset="0"/>
              </a:rPr>
              <a:t>R$ 10,00  </a:t>
            </a:r>
          </a:p>
        </p:txBody>
      </p:sp>
      <p:sp>
        <p:nvSpPr>
          <p:cNvPr id="29" name="Retângulo: Cantos Diagonais Recortados 28">
            <a:extLst>
              <a:ext uri="{FF2B5EF4-FFF2-40B4-BE49-F238E27FC236}">
                <a16:creationId xmlns:a16="http://schemas.microsoft.com/office/drawing/2014/main" id="{89800E8F-B72A-4316-B6DF-9A907D64BAAF}"/>
              </a:ext>
            </a:extLst>
          </p:cNvPr>
          <p:cNvSpPr/>
          <p:nvPr/>
        </p:nvSpPr>
        <p:spPr>
          <a:xfrm>
            <a:off x="-914401" y="188652"/>
            <a:ext cx="5400000" cy="720000"/>
          </a:xfrm>
          <a:prstGeom prst="snip2DiagRect">
            <a:avLst/>
          </a:prstGeom>
          <a:solidFill>
            <a:schemeClr val="bg1"/>
          </a:solidFill>
          <a:ln w="57150">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dirty="0">
              <a:solidFill>
                <a:schemeClr val="tx1"/>
              </a:solidFill>
              <a:latin typeface="Arial" panose="020B0604020202020204" pitchFamily="34" charset="0"/>
              <a:cs typeface="Arial" panose="020B0604020202020204" pitchFamily="34" charset="0"/>
            </a:endParaRPr>
          </a:p>
        </p:txBody>
      </p:sp>
      <p:sp>
        <p:nvSpPr>
          <p:cNvPr id="22" name="CaixaDeTexto 21">
            <a:extLst>
              <a:ext uri="{FF2B5EF4-FFF2-40B4-BE49-F238E27FC236}">
                <a16:creationId xmlns:a16="http://schemas.microsoft.com/office/drawing/2014/main" id="{C2352B0C-6EFF-4833-9BE4-9A0F6E341A85}"/>
              </a:ext>
            </a:extLst>
          </p:cNvPr>
          <p:cNvSpPr txBox="1"/>
          <p:nvPr/>
        </p:nvSpPr>
        <p:spPr>
          <a:xfrm>
            <a:off x="1024416" y="104169"/>
            <a:ext cx="2773488" cy="785343"/>
          </a:xfrm>
          <a:prstGeom prst="rect">
            <a:avLst/>
          </a:prstGeom>
          <a:noFill/>
        </p:spPr>
        <p:txBody>
          <a:bodyPr wrap="square">
            <a:spAutoFit/>
          </a:bodyPr>
          <a:lstStyle/>
          <a:p>
            <a:pPr algn="ctr">
              <a:lnSpc>
                <a:spcPct val="150000"/>
              </a:lnSpc>
            </a:pPr>
            <a:r>
              <a:rPr lang="pt-BR" sz="1600" b="1" dirty="0">
                <a:solidFill>
                  <a:srgbClr val="007367"/>
                </a:solidFill>
                <a:latin typeface="Arial" panose="020B0604020202020204" pitchFamily="34" charset="0"/>
                <a:cs typeface="Arial" panose="020B0604020202020204" pitchFamily="34" charset="0"/>
              </a:rPr>
              <a:t>Acelerador de Vendas </a:t>
            </a:r>
          </a:p>
          <a:p>
            <a:pPr algn="ctr">
              <a:lnSpc>
                <a:spcPct val="150000"/>
              </a:lnSpc>
            </a:pPr>
            <a:r>
              <a:rPr lang="pt-BR" sz="1600" b="1" dirty="0">
                <a:solidFill>
                  <a:srgbClr val="007367"/>
                </a:solidFill>
                <a:latin typeface="Arial" panose="020B0604020202020204" pitchFamily="34" charset="0"/>
                <a:cs typeface="Arial" panose="020B0604020202020204" pitchFamily="34" charset="0"/>
              </a:rPr>
              <a:t>Treinamento Express </a:t>
            </a:r>
          </a:p>
        </p:txBody>
      </p:sp>
      <p:sp>
        <p:nvSpPr>
          <p:cNvPr id="34" name="Retângulo 33">
            <a:extLst>
              <a:ext uri="{FF2B5EF4-FFF2-40B4-BE49-F238E27FC236}">
                <a16:creationId xmlns:a16="http://schemas.microsoft.com/office/drawing/2014/main" id="{D5425751-110F-4F14-9F9B-B753D408ECD6}"/>
              </a:ext>
            </a:extLst>
          </p:cNvPr>
          <p:cNvSpPr/>
          <p:nvPr/>
        </p:nvSpPr>
        <p:spPr>
          <a:xfrm>
            <a:off x="95053" y="-114301"/>
            <a:ext cx="540000" cy="7102929"/>
          </a:xfrm>
          <a:prstGeom prst="rect">
            <a:avLst/>
          </a:prstGeom>
          <a:solidFill>
            <a:srgbClr val="007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CaixaDeTexto 39">
            <a:extLst>
              <a:ext uri="{FF2B5EF4-FFF2-40B4-BE49-F238E27FC236}">
                <a16:creationId xmlns:a16="http://schemas.microsoft.com/office/drawing/2014/main" id="{1526FE17-215E-4D42-9E2E-061976297F21}"/>
              </a:ext>
            </a:extLst>
          </p:cNvPr>
          <p:cNvSpPr txBox="1"/>
          <p:nvPr/>
        </p:nvSpPr>
        <p:spPr>
          <a:xfrm>
            <a:off x="5420190" y="1380929"/>
            <a:ext cx="1260000" cy="769441"/>
          </a:xfrm>
          <a:prstGeom prst="rect">
            <a:avLst/>
          </a:prstGeom>
          <a:noFill/>
        </p:spPr>
        <p:txBody>
          <a:bodyPr wrap="square" rtlCol="0">
            <a:spAutoFit/>
          </a:bodyPr>
          <a:lstStyle/>
          <a:p>
            <a:pPr algn="ctr"/>
            <a:r>
              <a:rPr lang="pt-BR" sz="1400" dirty="0">
                <a:solidFill>
                  <a:srgbClr val="006272"/>
                </a:solidFill>
                <a:latin typeface="Arial" panose="020B0604020202020204" pitchFamily="34" charset="0"/>
                <a:cs typeface="Arial" panose="020B0604020202020204" pitchFamily="34" charset="0"/>
              </a:rPr>
              <a:t>Valor Sugerido</a:t>
            </a:r>
          </a:p>
          <a:p>
            <a:pPr algn="ctr"/>
            <a:r>
              <a:rPr lang="pt-BR" sz="1600" b="1" dirty="0">
                <a:solidFill>
                  <a:srgbClr val="006272"/>
                </a:solidFill>
                <a:latin typeface="Arial" panose="020B0604020202020204" pitchFamily="34" charset="0"/>
                <a:cs typeface="Arial" panose="020B0604020202020204" pitchFamily="34" charset="0"/>
              </a:rPr>
              <a:t>R$ 89,99</a:t>
            </a:r>
          </a:p>
        </p:txBody>
      </p:sp>
      <p:cxnSp>
        <p:nvCxnSpPr>
          <p:cNvPr id="46" name="Conector reto 45">
            <a:extLst>
              <a:ext uri="{FF2B5EF4-FFF2-40B4-BE49-F238E27FC236}">
                <a16:creationId xmlns:a16="http://schemas.microsoft.com/office/drawing/2014/main" id="{C9E8B4DA-A699-45CB-913F-BCC78CA188C5}"/>
              </a:ext>
            </a:extLst>
          </p:cNvPr>
          <p:cNvCxnSpPr>
            <a:cxnSpLocks/>
          </p:cNvCxnSpPr>
          <p:nvPr/>
        </p:nvCxnSpPr>
        <p:spPr>
          <a:xfrm flipV="1">
            <a:off x="1209801" y="3542380"/>
            <a:ext cx="8100000" cy="0"/>
          </a:xfrm>
          <a:prstGeom prst="line">
            <a:avLst/>
          </a:prstGeom>
          <a:ln>
            <a:solidFill>
              <a:srgbClr val="F2CA00"/>
            </a:solidFill>
          </a:ln>
        </p:spPr>
        <p:style>
          <a:lnRef idx="1">
            <a:schemeClr val="accent1"/>
          </a:lnRef>
          <a:fillRef idx="0">
            <a:schemeClr val="accent1"/>
          </a:fillRef>
          <a:effectRef idx="0">
            <a:schemeClr val="accent1"/>
          </a:effectRef>
          <a:fontRef idx="minor">
            <a:schemeClr val="tx1"/>
          </a:fontRef>
        </p:style>
      </p:cxnSp>
      <p:pic>
        <p:nvPicPr>
          <p:cNvPr id="25" name="Imagem 24">
            <a:extLst>
              <a:ext uri="{FF2B5EF4-FFF2-40B4-BE49-F238E27FC236}">
                <a16:creationId xmlns:a16="http://schemas.microsoft.com/office/drawing/2014/main" id="{CFA1BDED-15A2-48C2-BD11-4646EAD42C1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5787" t="22340" r="26194" b="10472"/>
          <a:stretch/>
        </p:blipFill>
        <p:spPr>
          <a:xfrm>
            <a:off x="4241860" y="1350271"/>
            <a:ext cx="1087681" cy="856075"/>
          </a:xfrm>
          <a:prstGeom prst="rect">
            <a:avLst/>
          </a:prstGeom>
        </p:spPr>
      </p:pic>
      <p:pic>
        <p:nvPicPr>
          <p:cNvPr id="27" name="Imagem 26">
            <a:extLst>
              <a:ext uri="{FF2B5EF4-FFF2-40B4-BE49-F238E27FC236}">
                <a16:creationId xmlns:a16="http://schemas.microsoft.com/office/drawing/2014/main" id="{34CFC0EB-7380-44EF-AC16-BF90A49D9A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6581" t="8171" r="37009" b="6913"/>
          <a:stretch/>
        </p:blipFill>
        <p:spPr>
          <a:xfrm>
            <a:off x="1707180" y="1054890"/>
            <a:ext cx="769058" cy="1390923"/>
          </a:xfrm>
          <a:prstGeom prst="rect">
            <a:avLst/>
          </a:prstGeom>
        </p:spPr>
      </p:pic>
      <p:sp>
        <p:nvSpPr>
          <p:cNvPr id="39" name="CaixaDeTexto 38">
            <a:extLst>
              <a:ext uri="{FF2B5EF4-FFF2-40B4-BE49-F238E27FC236}">
                <a16:creationId xmlns:a16="http://schemas.microsoft.com/office/drawing/2014/main" id="{17269569-31D4-41D6-9B7C-BCDE7BFA1A65}"/>
              </a:ext>
            </a:extLst>
          </p:cNvPr>
          <p:cNvSpPr txBox="1"/>
          <p:nvPr/>
        </p:nvSpPr>
        <p:spPr>
          <a:xfrm>
            <a:off x="904167" y="5292472"/>
            <a:ext cx="8532000" cy="612155"/>
          </a:xfrm>
          <a:prstGeom prst="rect">
            <a:avLst/>
          </a:prstGeom>
          <a:noFill/>
        </p:spPr>
        <p:txBody>
          <a:bodyPr wrap="square">
            <a:spAutoFit/>
          </a:bodyPr>
          <a:lstStyle>
            <a:defPPr>
              <a:defRPr lang="en-US"/>
            </a:defPPr>
            <a:lvl1pPr marL="273050" indent="-273050" algn="just">
              <a:lnSpc>
                <a:spcPct val="150000"/>
              </a:lnSpc>
              <a:buAutoNum type="arabicParenR" startAt="3"/>
              <a:defRPr sz="1200">
                <a:solidFill>
                  <a:srgbClr val="007065"/>
                </a:solidFill>
                <a:latin typeface="Arial" panose="020B0604020202020204" pitchFamily="34" charset="0"/>
                <a:cs typeface="Arial" panose="020B0604020202020204" pitchFamily="34" charset="0"/>
              </a:defRPr>
            </a:lvl1pPr>
          </a:lstStyle>
          <a:p>
            <a:pPr>
              <a:buFont typeface="+mj-lt"/>
              <a:buAutoNum type="arabicParenR" startAt="4"/>
            </a:pPr>
            <a:r>
              <a:rPr lang="pt-BR" dirty="0"/>
              <a:t>Você já teve COVID-19? Me diga uma coisa, que nota você daria para sua </a:t>
            </a:r>
            <a:r>
              <a:rPr lang="pt-BR" b="1" dirty="0"/>
              <a:t>memória </a:t>
            </a:r>
            <a:r>
              <a:rPr lang="pt-BR" dirty="0"/>
              <a:t>e</a:t>
            </a:r>
            <a:r>
              <a:rPr lang="pt-BR" b="1" dirty="0"/>
              <a:t> cognição pós covid</a:t>
            </a:r>
            <a:r>
              <a:rPr lang="pt-BR" dirty="0"/>
              <a:t>?</a:t>
            </a:r>
          </a:p>
          <a:p>
            <a:pPr marL="261938" indent="0">
              <a:buNone/>
            </a:pPr>
            <a:r>
              <a:rPr lang="pt-BR" dirty="0"/>
              <a:t>Você gostaria de </a:t>
            </a:r>
            <a:r>
              <a:rPr lang="pt-BR" b="1" dirty="0"/>
              <a:t>melhorar</a:t>
            </a:r>
            <a:r>
              <a:rPr lang="pt-BR" dirty="0"/>
              <a:t> estes aspectos da sua saúde? </a:t>
            </a:r>
            <a:r>
              <a:rPr lang="pt-BR" sz="1200" b="1" dirty="0">
                <a:solidFill>
                  <a:srgbClr val="006272"/>
                </a:solidFill>
                <a:latin typeface="Arial" panose="020B0604020202020204" pitchFamily="34" charset="0"/>
                <a:cs typeface="Arial" panose="020B0604020202020204" pitchFamily="34" charset="0"/>
              </a:rPr>
              <a:t>SIM </a:t>
            </a:r>
            <a:r>
              <a:rPr lang="pt-BR" sz="1200" dirty="0">
                <a:solidFill>
                  <a:srgbClr val="006272"/>
                </a:solidFill>
                <a:latin typeface="Arial" panose="020B0604020202020204" pitchFamily="34" charset="0"/>
                <a:cs typeface="Arial" panose="020B0604020202020204" pitchFamily="34" charset="0"/>
              </a:rPr>
              <a:t>ou</a:t>
            </a:r>
            <a:r>
              <a:rPr lang="pt-BR" sz="1200" b="1" dirty="0">
                <a:solidFill>
                  <a:srgbClr val="006272"/>
                </a:solidFill>
                <a:latin typeface="Arial" panose="020B0604020202020204" pitchFamily="34" charset="0"/>
                <a:cs typeface="Arial" panose="020B0604020202020204" pitchFamily="34" charset="0"/>
              </a:rPr>
              <a:t> NÃO?</a:t>
            </a:r>
            <a:endParaRPr lang="pt-BR" dirty="0">
              <a:solidFill>
                <a:srgbClr val="006272"/>
              </a:solidFill>
            </a:endParaRPr>
          </a:p>
        </p:txBody>
      </p:sp>
      <p:cxnSp>
        <p:nvCxnSpPr>
          <p:cNvPr id="41" name="Conector reto 40">
            <a:extLst>
              <a:ext uri="{FF2B5EF4-FFF2-40B4-BE49-F238E27FC236}">
                <a16:creationId xmlns:a16="http://schemas.microsoft.com/office/drawing/2014/main" id="{B285CAE7-995E-43EC-B748-59FA334694D1}"/>
              </a:ext>
            </a:extLst>
          </p:cNvPr>
          <p:cNvCxnSpPr>
            <a:cxnSpLocks/>
          </p:cNvCxnSpPr>
          <p:nvPr/>
        </p:nvCxnSpPr>
        <p:spPr>
          <a:xfrm flipV="1">
            <a:off x="1209801" y="5244889"/>
            <a:ext cx="8100000" cy="0"/>
          </a:xfrm>
          <a:prstGeom prst="line">
            <a:avLst/>
          </a:prstGeom>
          <a:ln>
            <a:solidFill>
              <a:srgbClr val="F2C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44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B0A5B93-F227-4793-B2FC-94A9D8CE96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1653" y="0"/>
            <a:ext cx="9233776" cy="1376902"/>
          </a:xfrm>
          <a:prstGeom prst="rect">
            <a:avLst/>
          </a:prstGeom>
        </p:spPr>
      </p:pic>
      <p:sp>
        <p:nvSpPr>
          <p:cNvPr id="23" name="Retângulo: Cantos Diagonais Recortados 22">
            <a:extLst>
              <a:ext uri="{FF2B5EF4-FFF2-40B4-BE49-F238E27FC236}">
                <a16:creationId xmlns:a16="http://schemas.microsoft.com/office/drawing/2014/main" id="{794E3242-4892-4A23-926C-8CFEAA43B7A6}"/>
              </a:ext>
            </a:extLst>
          </p:cNvPr>
          <p:cNvSpPr/>
          <p:nvPr/>
        </p:nvSpPr>
        <p:spPr>
          <a:xfrm>
            <a:off x="688554" y="5251606"/>
            <a:ext cx="9234000" cy="1080000"/>
          </a:xfrm>
          <a:prstGeom prst="snip2DiagRect">
            <a:avLst/>
          </a:prstGeom>
          <a:solidFill>
            <a:srgbClr val="00C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pt-BR" sz="1400" dirty="0">
                <a:solidFill>
                  <a:schemeClr val="bg1"/>
                </a:solidFill>
                <a:latin typeface="Arial" panose="020B0604020202020204" pitchFamily="34" charset="0"/>
                <a:cs typeface="Arial" panose="020B0604020202020204" pitchFamily="34" charset="0"/>
              </a:rPr>
              <a:t>E</a:t>
            </a:r>
            <a:r>
              <a:rPr kumimoji="0" lang="pt-BR"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 tenho um produto específico para contribuir com o desenvolvimento cognitivo do seu filho, é 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1400" b="1" i="1" u="none" strike="noStrike" kern="1200" cap="none" spc="0" normalizeH="0" baseline="0" noProof="0" dirty="0">
                <a:ln>
                  <a:noFill/>
                </a:ln>
                <a:solidFill>
                  <a:srgbClr val="005F70"/>
                </a:solidFill>
                <a:effectLst/>
                <a:uLnTx/>
                <a:uFillTx/>
                <a:latin typeface="Arial" panose="020B0604020202020204" pitchFamily="34" charset="0"/>
                <a:cs typeface="Arial" panose="020B0604020202020204" pitchFamily="34" charset="0"/>
              </a:rPr>
              <a:t>NEURÓGNIS KIDS</a:t>
            </a:r>
            <a:r>
              <a:rPr lang="pt-BR" sz="1400" b="1" dirty="0">
                <a:solidFill>
                  <a:srgbClr val="005F70"/>
                </a:solidFill>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pt-BR" sz="1400" dirty="0">
                <a:solidFill>
                  <a:schemeClr val="bg1"/>
                </a:solidFill>
                <a:latin typeface="Arial" panose="020B0604020202020204" pitchFamily="34" charset="0"/>
                <a:cs typeface="Arial" panose="020B0604020202020204" pitchFamily="34" charset="0"/>
              </a:rPr>
              <a:t>Uma </a:t>
            </a:r>
            <a:r>
              <a:rPr kumimoji="0" lang="pt-BR"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dose diária proporciona tudo que seu filho necessita para o desenvolvimento cognitivo.</a:t>
            </a:r>
          </a:p>
        </p:txBody>
      </p:sp>
      <p:sp>
        <p:nvSpPr>
          <p:cNvPr id="25" name="Retângulo 24">
            <a:extLst>
              <a:ext uri="{FF2B5EF4-FFF2-40B4-BE49-F238E27FC236}">
                <a16:creationId xmlns:a16="http://schemas.microsoft.com/office/drawing/2014/main" id="{7B9053B9-0668-49F8-AA17-FA692482BC0C}"/>
              </a:ext>
            </a:extLst>
          </p:cNvPr>
          <p:cNvSpPr/>
          <p:nvPr/>
        </p:nvSpPr>
        <p:spPr>
          <a:xfrm>
            <a:off x="2477" y="-16206"/>
            <a:ext cx="720000" cy="7102929"/>
          </a:xfrm>
          <a:prstGeom prst="rect">
            <a:avLst/>
          </a:prstGeom>
          <a:solidFill>
            <a:srgbClr val="007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
            </a:r>
          </a:p>
        </p:txBody>
      </p:sp>
      <p:sp>
        <p:nvSpPr>
          <p:cNvPr id="18" name="CaixaDeTexto 17">
            <a:extLst>
              <a:ext uri="{FF2B5EF4-FFF2-40B4-BE49-F238E27FC236}">
                <a16:creationId xmlns:a16="http://schemas.microsoft.com/office/drawing/2014/main" id="{092057B0-80B4-4D8B-87D6-C8AB77AA0E66}"/>
              </a:ext>
            </a:extLst>
          </p:cNvPr>
          <p:cNvSpPr txBox="1"/>
          <p:nvPr/>
        </p:nvSpPr>
        <p:spPr>
          <a:xfrm>
            <a:off x="4121542" y="1301844"/>
            <a:ext cx="1404000" cy="792000"/>
          </a:xfrm>
          <a:prstGeom prst="rect">
            <a:avLst/>
          </a:prstGeom>
          <a:noFill/>
        </p:spPr>
        <p:txBody>
          <a:bodyPr wrap="square" rtlCol="0">
            <a:spAutoFit/>
          </a:bodyPr>
          <a:lstStyle/>
          <a:p>
            <a:pPr algn="ctr"/>
            <a:r>
              <a:rPr lang="pt-BR" sz="1400" dirty="0">
                <a:solidFill>
                  <a:srgbClr val="002677"/>
                </a:solidFill>
                <a:latin typeface="Arial" panose="020B0604020202020204" pitchFamily="34" charset="0"/>
                <a:cs typeface="Arial" panose="020B0604020202020204" pitchFamily="34" charset="0"/>
              </a:rPr>
              <a:t>Valor</a:t>
            </a:r>
          </a:p>
          <a:p>
            <a:pPr algn="ctr"/>
            <a:r>
              <a:rPr lang="pt-BR" sz="1400" dirty="0">
                <a:solidFill>
                  <a:srgbClr val="002677"/>
                </a:solidFill>
                <a:latin typeface="Arial" panose="020B0604020202020204" pitchFamily="34" charset="0"/>
                <a:cs typeface="Arial" panose="020B0604020202020204" pitchFamily="34" charset="0"/>
              </a:rPr>
              <a:t>Sugerido</a:t>
            </a:r>
          </a:p>
          <a:p>
            <a:pPr algn="ctr"/>
            <a:r>
              <a:rPr lang="pt-BR" sz="1600" b="1" dirty="0">
                <a:solidFill>
                  <a:srgbClr val="002677"/>
                </a:solidFill>
                <a:latin typeface="Arial" panose="020B0604020202020204" pitchFamily="34" charset="0"/>
                <a:cs typeface="Arial" panose="020B0604020202020204" pitchFamily="34" charset="0"/>
              </a:rPr>
              <a:t>R$ 49,99</a:t>
            </a:r>
          </a:p>
        </p:txBody>
      </p:sp>
      <p:sp>
        <p:nvSpPr>
          <p:cNvPr id="20" name="CaixaDeTexto 19">
            <a:extLst>
              <a:ext uri="{FF2B5EF4-FFF2-40B4-BE49-F238E27FC236}">
                <a16:creationId xmlns:a16="http://schemas.microsoft.com/office/drawing/2014/main" id="{B438F720-2412-4063-8B86-A6C8714630D4}"/>
              </a:ext>
            </a:extLst>
          </p:cNvPr>
          <p:cNvSpPr txBox="1"/>
          <p:nvPr/>
        </p:nvSpPr>
        <p:spPr>
          <a:xfrm>
            <a:off x="4923188" y="307977"/>
            <a:ext cx="2585266" cy="477500"/>
          </a:xfrm>
          <a:prstGeom prst="snip2DiagRect">
            <a:avLst/>
          </a:prstGeom>
          <a:solidFill>
            <a:schemeClr val="bg1">
              <a:lumMod val="95000"/>
            </a:schemeClr>
          </a:solidFill>
        </p:spPr>
        <p:txBody>
          <a:bodyPr wrap="square">
            <a:spAutoFit/>
          </a:bodyPr>
          <a:lstStyle/>
          <a:p>
            <a:pPr algn="ctr"/>
            <a:r>
              <a:rPr lang="pt-BR" sz="1000" dirty="0">
                <a:solidFill>
                  <a:srgbClr val="007367"/>
                </a:solidFill>
                <a:latin typeface="Arial" panose="020B0604020202020204" pitchFamily="34" charset="0"/>
                <a:cs typeface="Arial" panose="020B0604020202020204" pitchFamily="34" charset="0"/>
              </a:rPr>
              <a:t>Associar com as vendas de  medicamentos para saúde infantil</a:t>
            </a:r>
          </a:p>
        </p:txBody>
      </p:sp>
      <p:sp>
        <p:nvSpPr>
          <p:cNvPr id="35" name="CaixaDeTexto 34">
            <a:extLst>
              <a:ext uri="{FF2B5EF4-FFF2-40B4-BE49-F238E27FC236}">
                <a16:creationId xmlns:a16="http://schemas.microsoft.com/office/drawing/2014/main" id="{C8B2BC29-0EFE-49D0-AEE6-2AFC38C4F6EE}"/>
              </a:ext>
            </a:extLst>
          </p:cNvPr>
          <p:cNvSpPr txBox="1"/>
          <p:nvPr/>
        </p:nvSpPr>
        <p:spPr>
          <a:xfrm>
            <a:off x="991252" y="3233346"/>
            <a:ext cx="8460000" cy="27699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pt-BR" sz="1200" b="0" i="0" u="none" strike="noStrike" kern="1200" cap="none" spc="0" normalizeH="0" baseline="0" noProof="0" dirty="0">
                <a:ln>
                  <a:noFill/>
                </a:ln>
                <a:solidFill>
                  <a:srgbClr val="007367"/>
                </a:solidFill>
                <a:effectLst/>
                <a:uLnTx/>
                <a:uFillTx/>
                <a:latin typeface="Arial" panose="020B0604020202020204" pitchFamily="34" charset="0"/>
                <a:cs typeface="Arial" panose="020B0604020202020204" pitchFamily="34" charset="0"/>
              </a:rPr>
              <a:t>Você tem filhos?</a:t>
            </a:r>
          </a:p>
        </p:txBody>
      </p:sp>
      <p:sp>
        <p:nvSpPr>
          <p:cNvPr id="36" name="CaixaDeTexto 35">
            <a:extLst>
              <a:ext uri="{FF2B5EF4-FFF2-40B4-BE49-F238E27FC236}">
                <a16:creationId xmlns:a16="http://schemas.microsoft.com/office/drawing/2014/main" id="{A958B14B-D1A8-4C71-BDF5-445B4676B208}"/>
              </a:ext>
            </a:extLst>
          </p:cNvPr>
          <p:cNvSpPr txBox="1"/>
          <p:nvPr/>
        </p:nvSpPr>
        <p:spPr>
          <a:xfrm>
            <a:off x="991252" y="3817258"/>
            <a:ext cx="8460000" cy="335156"/>
          </a:xfrm>
          <a:prstGeom prst="rect">
            <a:avLst/>
          </a:prstGeom>
          <a:noFill/>
        </p:spPr>
        <p:txBody>
          <a:bodyPr wrap="square">
            <a:spAutoFit/>
          </a:bodyPr>
          <a:lstStyle/>
          <a:p>
            <a:pPr marL="278606" indent="-278606" algn="just">
              <a:lnSpc>
                <a:spcPct val="150000"/>
              </a:lnSpc>
              <a:buAutoNum type="arabicParenR" startAt="2"/>
            </a:pPr>
            <a:r>
              <a:rPr lang="pt-BR" sz="1200" dirty="0">
                <a:solidFill>
                  <a:srgbClr val="007367"/>
                </a:solidFill>
                <a:latin typeface="Arial" panose="020B0604020202020204" pitchFamily="34" charset="0"/>
                <a:cs typeface="Arial" panose="020B0604020202020204" pitchFamily="34" charset="0"/>
              </a:rPr>
              <a:t>Você gostaria de </a:t>
            </a:r>
            <a:r>
              <a:rPr lang="pt-BR" sz="1200" b="1" dirty="0">
                <a:solidFill>
                  <a:srgbClr val="007367"/>
                </a:solidFill>
                <a:latin typeface="Arial" panose="020B0604020202020204" pitchFamily="34" charset="0"/>
                <a:cs typeface="Arial" panose="020B0604020202020204" pitchFamily="34" charset="0"/>
              </a:rPr>
              <a:t>melhorar</a:t>
            </a:r>
            <a:r>
              <a:rPr lang="pt-BR" sz="1200" dirty="0">
                <a:solidFill>
                  <a:srgbClr val="007367"/>
                </a:solidFill>
                <a:latin typeface="Arial" panose="020B0604020202020204" pitchFamily="34" charset="0"/>
                <a:cs typeface="Arial" panose="020B0604020202020204" pitchFamily="34" charset="0"/>
              </a:rPr>
              <a:t> o desempenho cognitivo dos seus filhos? </a:t>
            </a:r>
            <a:r>
              <a:rPr lang="pt-BR" sz="1200" b="1" dirty="0">
                <a:solidFill>
                  <a:srgbClr val="307FE2"/>
                </a:solidFill>
                <a:latin typeface="Arial" panose="020B0604020202020204" pitchFamily="34" charset="0"/>
                <a:cs typeface="Arial" panose="020B0604020202020204" pitchFamily="34" charset="0"/>
              </a:rPr>
              <a:t>SIM </a:t>
            </a:r>
            <a:r>
              <a:rPr lang="pt-BR" sz="1200" dirty="0">
                <a:solidFill>
                  <a:srgbClr val="307FE2"/>
                </a:solidFill>
                <a:latin typeface="Arial" panose="020B0604020202020204" pitchFamily="34" charset="0"/>
                <a:cs typeface="Arial" panose="020B0604020202020204" pitchFamily="34" charset="0"/>
              </a:rPr>
              <a:t>ou</a:t>
            </a:r>
            <a:r>
              <a:rPr lang="pt-BR" sz="1200" b="1" dirty="0">
                <a:solidFill>
                  <a:srgbClr val="307FE2"/>
                </a:solidFill>
                <a:latin typeface="Arial" panose="020B0604020202020204" pitchFamily="34" charset="0"/>
                <a:cs typeface="Arial" panose="020B0604020202020204" pitchFamily="34" charset="0"/>
              </a:rPr>
              <a:t> NÃO?</a:t>
            </a:r>
          </a:p>
        </p:txBody>
      </p:sp>
      <p:sp>
        <p:nvSpPr>
          <p:cNvPr id="37" name="CaixaDeTexto 36">
            <a:extLst>
              <a:ext uri="{FF2B5EF4-FFF2-40B4-BE49-F238E27FC236}">
                <a16:creationId xmlns:a16="http://schemas.microsoft.com/office/drawing/2014/main" id="{0B3FC241-5737-4B79-8A3D-D9A1ECE8098F}"/>
              </a:ext>
            </a:extLst>
          </p:cNvPr>
          <p:cNvSpPr txBox="1"/>
          <p:nvPr/>
        </p:nvSpPr>
        <p:spPr>
          <a:xfrm>
            <a:off x="991252" y="4443946"/>
            <a:ext cx="8460000" cy="335156"/>
          </a:xfrm>
          <a:prstGeom prst="rect">
            <a:avLst/>
          </a:prstGeom>
          <a:noFill/>
        </p:spPr>
        <p:txBody>
          <a:bodyPr wrap="square">
            <a:spAutoFit/>
          </a:bodyPr>
          <a:lstStyle/>
          <a:p>
            <a:pPr marL="265113" indent="-265113" algn="just">
              <a:lnSpc>
                <a:spcPct val="150000"/>
              </a:lnSpc>
              <a:buFont typeface="+mj-lt"/>
              <a:buAutoNum type="arabicParenR" startAt="3"/>
            </a:pPr>
            <a:r>
              <a:rPr lang="pt-BR" sz="1200" dirty="0">
                <a:solidFill>
                  <a:srgbClr val="007065"/>
                </a:solidFill>
                <a:latin typeface="Arial" panose="020B0604020202020204" pitchFamily="34" charset="0"/>
                <a:cs typeface="Arial" panose="020B0604020202020204" pitchFamily="34" charset="0"/>
              </a:rPr>
              <a:t>Seu filho estuda? Você gostaria de </a:t>
            </a:r>
            <a:r>
              <a:rPr lang="pt-BR" sz="1200" b="1" dirty="0">
                <a:solidFill>
                  <a:srgbClr val="007065"/>
                </a:solidFill>
                <a:latin typeface="Arial" panose="020B0604020202020204" pitchFamily="34" charset="0"/>
                <a:cs typeface="Arial" panose="020B0604020202020204" pitchFamily="34" charset="0"/>
              </a:rPr>
              <a:t>melhorar</a:t>
            </a:r>
            <a:r>
              <a:rPr lang="pt-BR" sz="1200" dirty="0">
                <a:solidFill>
                  <a:srgbClr val="007065"/>
                </a:solidFill>
                <a:latin typeface="Arial" panose="020B0604020202020204" pitchFamily="34" charset="0"/>
                <a:cs typeface="Arial" panose="020B0604020202020204" pitchFamily="34" charset="0"/>
              </a:rPr>
              <a:t> o desempenho do seu filho nos estudos? </a:t>
            </a:r>
            <a:r>
              <a:rPr lang="pt-BR" sz="1200" b="1" dirty="0">
                <a:solidFill>
                  <a:srgbClr val="307FE2"/>
                </a:solidFill>
                <a:latin typeface="Arial" panose="020B0604020202020204" pitchFamily="34" charset="0"/>
                <a:cs typeface="Arial" panose="020B0604020202020204" pitchFamily="34" charset="0"/>
              </a:rPr>
              <a:t>SIM </a:t>
            </a:r>
            <a:r>
              <a:rPr lang="pt-BR" sz="1200" dirty="0">
                <a:solidFill>
                  <a:srgbClr val="307FE2"/>
                </a:solidFill>
                <a:latin typeface="Arial" panose="020B0604020202020204" pitchFamily="34" charset="0"/>
                <a:cs typeface="Arial" panose="020B0604020202020204" pitchFamily="34" charset="0"/>
              </a:rPr>
              <a:t>ou</a:t>
            </a:r>
            <a:r>
              <a:rPr lang="pt-BR" sz="1200" b="1" dirty="0">
                <a:solidFill>
                  <a:srgbClr val="307FE2"/>
                </a:solidFill>
                <a:latin typeface="Arial" panose="020B0604020202020204" pitchFamily="34" charset="0"/>
                <a:cs typeface="Arial" panose="020B0604020202020204" pitchFamily="34" charset="0"/>
              </a:rPr>
              <a:t> NÃO?</a:t>
            </a:r>
            <a:endParaRPr lang="pt-BR" sz="1200" b="1" dirty="0">
              <a:solidFill>
                <a:srgbClr val="002677"/>
              </a:solidFill>
              <a:latin typeface="Arial" panose="020B0604020202020204" pitchFamily="34" charset="0"/>
              <a:cs typeface="Arial" panose="020B0604020202020204" pitchFamily="34" charset="0"/>
            </a:endParaRPr>
          </a:p>
        </p:txBody>
      </p:sp>
      <p:cxnSp>
        <p:nvCxnSpPr>
          <p:cNvPr id="38" name="Conector reto 37">
            <a:extLst>
              <a:ext uri="{FF2B5EF4-FFF2-40B4-BE49-F238E27FC236}">
                <a16:creationId xmlns:a16="http://schemas.microsoft.com/office/drawing/2014/main" id="{61AD51E3-5F03-43A4-A38D-C74A9239675B}"/>
              </a:ext>
            </a:extLst>
          </p:cNvPr>
          <p:cNvCxnSpPr>
            <a:cxnSpLocks/>
          </p:cNvCxnSpPr>
          <p:nvPr/>
        </p:nvCxnSpPr>
        <p:spPr>
          <a:xfrm flipV="1">
            <a:off x="1334156" y="3690860"/>
            <a:ext cx="8100000" cy="0"/>
          </a:xfrm>
          <a:prstGeom prst="line">
            <a:avLst/>
          </a:prstGeom>
          <a:ln w="9525">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FE4C940D-EC26-43C8-BAEE-48404E39C2B3}"/>
              </a:ext>
            </a:extLst>
          </p:cNvPr>
          <p:cNvCxnSpPr>
            <a:cxnSpLocks/>
          </p:cNvCxnSpPr>
          <p:nvPr/>
        </p:nvCxnSpPr>
        <p:spPr>
          <a:xfrm flipV="1">
            <a:off x="1334156" y="4361294"/>
            <a:ext cx="8100000" cy="0"/>
          </a:xfrm>
          <a:prstGeom prst="line">
            <a:avLst/>
          </a:prstGeom>
          <a:ln w="9525">
            <a:solidFill>
              <a:srgbClr val="002677"/>
            </a:solidFill>
          </a:ln>
        </p:spPr>
        <p:style>
          <a:lnRef idx="1">
            <a:schemeClr val="accent1"/>
          </a:lnRef>
          <a:fillRef idx="0">
            <a:schemeClr val="accent1"/>
          </a:fillRef>
          <a:effectRef idx="0">
            <a:schemeClr val="accent1"/>
          </a:effectRef>
          <a:fontRef idx="minor">
            <a:schemeClr val="tx1"/>
          </a:fontRef>
        </p:style>
      </p:cxnSp>
      <p:sp>
        <p:nvSpPr>
          <p:cNvPr id="27" name="Retângulo: Cantos Diagonais Recortados 26">
            <a:extLst>
              <a:ext uri="{FF2B5EF4-FFF2-40B4-BE49-F238E27FC236}">
                <a16:creationId xmlns:a16="http://schemas.microsoft.com/office/drawing/2014/main" id="{B35A4708-3A58-4E17-9653-C33B051AA27B}"/>
              </a:ext>
            </a:extLst>
          </p:cNvPr>
          <p:cNvSpPr/>
          <p:nvPr/>
        </p:nvSpPr>
        <p:spPr>
          <a:xfrm>
            <a:off x="-914401" y="193455"/>
            <a:ext cx="5400000" cy="720000"/>
          </a:xfrm>
          <a:prstGeom prst="snip2DiagRect">
            <a:avLst/>
          </a:prstGeom>
          <a:solidFill>
            <a:schemeClr val="bg1"/>
          </a:solidFill>
          <a:ln w="57150">
            <a:solidFill>
              <a:srgbClr val="00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dirty="0">
              <a:solidFill>
                <a:srgbClr val="007367"/>
              </a:solidFill>
              <a:latin typeface="Arial" panose="020B0604020202020204" pitchFamily="34" charset="0"/>
              <a:cs typeface="Arial" panose="020B0604020202020204" pitchFamily="34" charset="0"/>
            </a:endParaRPr>
          </a:p>
        </p:txBody>
      </p:sp>
      <p:sp>
        <p:nvSpPr>
          <p:cNvPr id="22" name="CaixaDeTexto 21">
            <a:extLst>
              <a:ext uri="{FF2B5EF4-FFF2-40B4-BE49-F238E27FC236}">
                <a16:creationId xmlns:a16="http://schemas.microsoft.com/office/drawing/2014/main" id="{C2352B0C-6EFF-4833-9BE4-9A0F6E341A85}"/>
              </a:ext>
            </a:extLst>
          </p:cNvPr>
          <p:cNvSpPr txBox="1"/>
          <p:nvPr/>
        </p:nvSpPr>
        <p:spPr>
          <a:xfrm>
            <a:off x="808189" y="108204"/>
            <a:ext cx="2773488" cy="785343"/>
          </a:xfrm>
          <a:prstGeom prst="rect">
            <a:avLst/>
          </a:prstGeom>
          <a:noFill/>
        </p:spPr>
        <p:txBody>
          <a:bodyPr wrap="square">
            <a:spAutoFit/>
          </a:bodyPr>
          <a:lstStyle/>
          <a:p>
            <a:pPr algn="ctr">
              <a:lnSpc>
                <a:spcPct val="150000"/>
              </a:lnSpc>
            </a:pPr>
            <a:r>
              <a:rPr lang="pt-BR" sz="1600" b="1" dirty="0">
                <a:solidFill>
                  <a:srgbClr val="007367"/>
                </a:solidFill>
                <a:latin typeface="Arial" panose="020B0604020202020204" pitchFamily="34" charset="0"/>
                <a:cs typeface="Arial" panose="020B0604020202020204" pitchFamily="34" charset="0"/>
              </a:rPr>
              <a:t>Acelerador de Vendas </a:t>
            </a:r>
          </a:p>
          <a:p>
            <a:pPr algn="ctr">
              <a:lnSpc>
                <a:spcPct val="150000"/>
              </a:lnSpc>
            </a:pPr>
            <a:r>
              <a:rPr lang="pt-BR" sz="1600" b="1" dirty="0">
                <a:solidFill>
                  <a:srgbClr val="007367"/>
                </a:solidFill>
                <a:latin typeface="Arial" panose="020B0604020202020204" pitchFamily="34" charset="0"/>
                <a:cs typeface="Arial" panose="020B0604020202020204" pitchFamily="34" charset="0"/>
              </a:rPr>
              <a:t>Treinamento Express </a:t>
            </a:r>
          </a:p>
        </p:txBody>
      </p:sp>
      <p:sp>
        <p:nvSpPr>
          <p:cNvPr id="29" name="Retângulo 28">
            <a:extLst>
              <a:ext uri="{FF2B5EF4-FFF2-40B4-BE49-F238E27FC236}">
                <a16:creationId xmlns:a16="http://schemas.microsoft.com/office/drawing/2014/main" id="{2CA9A9B5-F80F-483B-9EA8-8821A11404D0}"/>
              </a:ext>
            </a:extLst>
          </p:cNvPr>
          <p:cNvSpPr/>
          <p:nvPr/>
        </p:nvSpPr>
        <p:spPr>
          <a:xfrm>
            <a:off x="95053" y="-114301"/>
            <a:ext cx="540000" cy="7102929"/>
          </a:xfrm>
          <a:prstGeom prst="rect">
            <a:avLst/>
          </a:prstGeom>
          <a:solidFill>
            <a:srgbClr val="007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m 6">
            <a:extLst>
              <a:ext uri="{FF2B5EF4-FFF2-40B4-BE49-F238E27FC236}">
                <a16:creationId xmlns:a16="http://schemas.microsoft.com/office/drawing/2014/main" id="{59AD8557-BE80-446F-AEA8-BF14AEADE3D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8124" t="4578" r="25157" b="13072"/>
          <a:stretch/>
        </p:blipFill>
        <p:spPr>
          <a:xfrm>
            <a:off x="3384035" y="935425"/>
            <a:ext cx="737933" cy="1300713"/>
          </a:xfrm>
          <a:prstGeom prst="rect">
            <a:avLst/>
          </a:prstGeom>
        </p:spPr>
      </p:pic>
      <p:sp>
        <p:nvSpPr>
          <p:cNvPr id="28" name="CaixaDeTexto 27">
            <a:extLst>
              <a:ext uri="{FF2B5EF4-FFF2-40B4-BE49-F238E27FC236}">
                <a16:creationId xmlns:a16="http://schemas.microsoft.com/office/drawing/2014/main" id="{B9F1B508-4ECA-41AC-91DE-DE37A2BFE8BA}"/>
              </a:ext>
            </a:extLst>
          </p:cNvPr>
          <p:cNvSpPr txBox="1"/>
          <p:nvPr/>
        </p:nvSpPr>
        <p:spPr>
          <a:xfrm>
            <a:off x="690368" y="2401679"/>
            <a:ext cx="9234000" cy="697885"/>
          </a:xfrm>
          <a:prstGeom prst="snip2DiagRect">
            <a:avLst/>
          </a:prstGeom>
          <a:solidFill>
            <a:srgbClr val="005F70"/>
          </a:solidFill>
          <a:ln>
            <a:noFill/>
          </a:ln>
        </p:spPr>
        <p:txBody>
          <a:bodyPr wrap="square" rtlCol="0">
            <a:spAutoFit/>
          </a:bodyPr>
          <a:lstStyle/>
          <a:p>
            <a:pPr algn="just"/>
            <a:r>
              <a:rPr lang="pt-BR" sz="1600" b="1" dirty="0">
                <a:solidFill>
                  <a:schemeClr val="bg1"/>
                </a:solidFill>
                <a:latin typeface="Arial" panose="020B0604020202020204" pitchFamily="34" charset="0"/>
                <a:cs typeface="Arial" panose="020B0604020202020204" pitchFamily="34" charset="0"/>
              </a:rPr>
              <a:t>Balconista</a:t>
            </a:r>
            <a:r>
              <a:rPr lang="pt-BR" sz="1600" dirty="0">
                <a:solidFill>
                  <a:schemeClr val="bg1"/>
                </a:solidFill>
                <a:latin typeface="Arial" panose="020B0604020202020204" pitchFamily="34" charset="0"/>
                <a:cs typeface="Arial" panose="020B0604020202020204" pitchFamily="34" charset="0"/>
              </a:rPr>
              <a:t>, utilize as perguntas chave durante o atendimento para identificar as necessidades do cliente e associar ao seu tratamento.</a:t>
            </a:r>
            <a:endParaRPr lang="pt-BR" sz="1600" b="1" dirty="0">
              <a:solidFill>
                <a:schemeClr val="bg1"/>
              </a:solidFill>
              <a:latin typeface="Arial" panose="020B0604020202020204" pitchFamily="34" charset="0"/>
              <a:cs typeface="Arial" panose="020B0604020202020204" pitchFamily="34" charset="0"/>
            </a:endParaRPr>
          </a:p>
        </p:txBody>
      </p:sp>
      <p:sp>
        <p:nvSpPr>
          <p:cNvPr id="2" name="Retângulo 1"/>
          <p:cNvSpPr/>
          <p:nvPr/>
        </p:nvSpPr>
        <p:spPr>
          <a:xfrm>
            <a:off x="5221252" y="1462787"/>
            <a:ext cx="4953000" cy="677108"/>
          </a:xfrm>
          <a:prstGeom prst="rect">
            <a:avLst/>
          </a:prstGeom>
        </p:spPr>
        <p:txBody>
          <a:bodyPr>
            <a:spAutoFit/>
          </a:bodyPr>
          <a:lstStyle/>
          <a:p>
            <a:pPr algn="ctr"/>
            <a:r>
              <a:rPr lang="pt-BR" dirty="0">
                <a:solidFill>
                  <a:srgbClr val="FF0000"/>
                </a:solidFill>
                <a:latin typeface="Arial" panose="020B0604020202020204" pitchFamily="34" charset="0"/>
                <a:cs typeface="Arial" panose="020B0604020202020204" pitchFamily="34" charset="0"/>
              </a:rPr>
              <a:t>Sugestão de repasse balconista </a:t>
            </a:r>
          </a:p>
          <a:p>
            <a:pPr algn="ctr"/>
            <a:r>
              <a:rPr lang="pt-BR" sz="2000" b="1" dirty="0">
                <a:solidFill>
                  <a:srgbClr val="FF0000"/>
                </a:solidFill>
                <a:latin typeface="Arial" panose="020B0604020202020204" pitchFamily="34" charset="0"/>
                <a:cs typeface="Arial" panose="020B0604020202020204" pitchFamily="34" charset="0"/>
              </a:rPr>
              <a:t>R$ 5,00  </a:t>
            </a:r>
          </a:p>
        </p:txBody>
      </p:sp>
    </p:spTree>
    <p:extLst>
      <p:ext uri="{BB962C8B-B14F-4D97-AF65-F5344CB8AC3E}">
        <p14:creationId xmlns:p14="http://schemas.microsoft.com/office/powerpoint/2010/main" val="146842584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742</Words>
  <Application>Microsoft Office PowerPoint</Application>
  <PresentationFormat>Papel A4 (210 x 297 mm)</PresentationFormat>
  <Paragraphs>83</Paragraphs>
  <Slides>5</Slides>
  <Notes>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vt:i4>
      </vt:variant>
    </vt:vector>
  </HeadingPairs>
  <TitlesOfParts>
    <vt:vector size="9"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Andresa Rodrigues</dc:creator>
  <cp:lastModifiedBy>Andresa Rodrigues</cp:lastModifiedBy>
  <cp:revision>3</cp:revision>
  <dcterms:created xsi:type="dcterms:W3CDTF">2024-01-15T12:51:28Z</dcterms:created>
  <dcterms:modified xsi:type="dcterms:W3CDTF">2024-01-15T13:06:38Z</dcterms:modified>
</cp:coreProperties>
</file>