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19" r:id="rId3"/>
    <p:sldId id="423" r:id="rId4"/>
    <p:sldId id="257" r:id="rId5"/>
    <p:sldId id="426" r:id="rId6"/>
    <p:sldId id="429" r:id="rId7"/>
    <p:sldId id="428" r:id="rId8"/>
    <p:sldId id="422" r:id="rId9"/>
    <p:sldId id="266" r:id="rId10"/>
    <p:sldId id="267" r:id="rId11"/>
    <p:sldId id="273" r:id="rId12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a Rodrigues da Silveira" initials="ARdS" lastIdx="1" clrIdx="0">
    <p:extLst>
      <p:ext uri="{19B8F6BF-5375-455C-9EA6-DF929625EA0E}">
        <p15:presenceInfo xmlns:p15="http://schemas.microsoft.com/office/powerpoint/2012/main" userId="cc14839490d127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867D"/>
    <a:srgbClr val="90B7C8"/>
    <a:srgbClr val="FF2F3E"/>
    <a:srgbClr val="FF5D69"/>
    <a:srgbClr val="FFFFFF"/>
    <a:srgbClr val="FF0616"/>
    <a:srgbClr val="00736B"/>
    <a:srgbClr val="96D608"/>
    <a:srgbClr val="00706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6412" autoAdjust="0"/>
  </p:normalViewPr>
  <p:slideViewPr>
    <p:cSldViewPr snapToGrid="0">
      <p:cViewPr varScale="1">
        <p:scale>
          <a:sx n="101" d="100"/>
          <a:sy n="101" d="100"/>
        </p:scale>
        <p:origin x="94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305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95252-453A-40E2-9760-E9C8FCE0C444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7670DA0-65BA-442C-BE54-FFA9B8B2ECB1}">
      <dgm:prSet phldrT="[Texto]" custT="1"/>
      <dgm:spPr>
        <a:solidFill>
          <a:srgbClr val="FF2F3E"/>
        </a:solidFill>
        <a:ln>
          <a:noFill/>
        </a:ln>
      </dgm:spPr>
      <dgm:t>
        <a:bodyPr/>
        <a:lstStyle/>
        <a:p>
          <a:r>
            <a:rPr lang="pt-BR" sz="2000" i="0" dirty="0">
              <a:latin typeface="Arial" panose="020B0604020202020204" pitchFamily="34" charset="0"/>
              <a:cs typeface="Arial" panose="020B0604020202020204" pitchFamily="34" charset="0"/>
            </a:rPr>
            <a:t>AUXILIA NA MELHORA DA IMUNIDADE</a:t>
          </a:r>
        </a:p>
      </dgm:t>
    </dgm:pt>
    <dgm:pt modelId="{F9EFB003-2C00-4684-939B-DFA9FDFBD2D7}" type="parTrans" cxnId="{F22DE4A0-C77B-4045-A4AC-9146BC87A506}">
      <dgm:prSet/>
      <dgm:spPr/>
      <dgm:t>
        <a:bodyPr/>
        <a:lstStyle/>
        <a:p>
          <a:endParaRPr lang="pt-BR" sz="1600"/>
        </a:p>
      </dgm:t>
    </dgm:pt>
    <dgm:pt modelId="{6930A638-ABB5-4680-ACCA-B97906395C50}" type="sibTrans" cxnId="{F22DE4A0-C77B-4045-A4AC-9146BC87A506}">
      <dgm:prSet/>
      <dgm:spPr/>
      <dgm:t>
        <a:bodyPr/>
        <a:lstStyle/>
        <a:p>
          <a:endParaRPr lang="pt-BR" sz="1600"/>
        </a:p>
      </dgm:t>
    </dgm:pt>
    <dgm:pt modelId="{8E117C4B-5B2F-440D-85CF-ECADC4C074E7}">
      <dgm:prSet phldrT="[Texto]" custT="1"/>
      <dgm:spPr>
        <a:solidFill>
          <a:srgbClr val="FF2F3E"/>
        </a:solidFill>
        <a:ln>
          <a:noFill/>
        </a:ln>
      </dgm:spPr>
      <dgm:t>
        <a:bodyPr/>
        <a:lstStyle/>
        <a:p>
          <a:r>
            <a:rPr lang="pt-BR" sz="2000" i="0" dirty="0">
              <a:latin typeface="Arial" panose="020B0604020202020204" pitchFamily="34" charset="0"/>
              <a:cs typeface="Arial" panose="020B0604020202020204" pitchFamily="34" charset="0"/>
            </a:rPr>
            <a:t>PROMOVE ENERGIA E DIMINUI FADIGA</a:t>
          </a:r>
        </a:p>
      </dgm:t>
    </dgm:pt>
    <dgm:pt modelId="{07987DE6-5556-4BF7-B2D4-15ACF1D37FE4}" type="parTrans" cxnId="{E921E651-06F4-4427-A243-A7A07F0023F7}">
      <dgm:prSet/>
      <dgm:spPr/>
      <dgm:t>
        <a:bodyPr/>
        <a:lstStyle/>
        <a:p>
          <a:endParaRPr lang="pt-BR" sz="1600"/>
        </a:p>
      </dgm:t>
    </dgm:pt>
    <dgm:pt modelId="{C6A5356E-95C0-4BDC-BA39-B6316968DDFF}" type="sibTrans" cxnId="{E921E651-06F4-4427-A243-A7A07F0023F7}">
      <dgm:prSet/>
      <dgm:spPr/>
      <dgm:t>
        <a:bodyPr/>
        <a:lstStyle/>
        <a:p>
          <a:endParaRPr lang="pt-BR" sz="1600"/>
        </a:p>
      </dgm:t>
    </dgm:pt>
    <dgm:pt modelId="{03E7EB16-CED4-47D4-92D4-E3394991C51A}">
      <dgm:prSet phldrT="[Texto]" custT="1"/>
      <dgm:spPr>
        <a:solidFill>
          <a:srgbClr val="FF2F3E"/>
        </a:solidFill>
        <a:ln>
          <a:noFill/>
        </a:ln>
      </dgm:spPr>
      <dgm:t>
        <a:bodyPr/>
        <a:lstStyle/>
        <a:p>
          <a:r>
            <a:rPr lang="pt-BR" sz="2000" i="0" dirty="0">
              <a:latin typeface="Arial" panose="020B0604020202020204" pitchFamily="34" charset="0"/>
              <a:cs typeface="Arial" panose="020B0604020202020204" pitchFamily="34" charset="0"/>
            </a:rPr>
            <a:t>FAVORECE O METABOLISMO</a:t>
          </a:r>
        </a:p>
      </dgm:t>
    </dgm:pt>
    <dgm:pt modelId="{0760DC55-F140-4613-A055-917CA5505E63}" type="parTrans" cxnId="{ECAEE9BA-94BA-4C78-94CA-29FBC111013D}">
      <dgm:prSet/>
      <dgm:spPr/>
      <dgm:t>
        <a:bodyPr/>
        <a:lstStyle/>
        <a:p>
          <a:endParaRPr lang="pt-BR" sz="1600"/>
        </a:p>
      </dgm:t>
    </dgm:pt>
    <dgm:pt modelId="{8E2E0C7F-299E-412A-A761-F4BCA93BE647}" type="sibTrans" cxnId="{ECAEE9BA-94BA-4C78-94CA-29FBC111013D}">
      <dgm:prSet/>
      <dgm:spPr/>
      <dgm:t>
        <a:bodyPr/>
        <a:lstStyle/>
        <a:p>
          <a:endParaRPr lang="pt-BR" sz="1600"/>
        </a:p>
      </dgm:t>
    </dgm:pt>
    <dgm:pt modelId="{88410D5D-D821-4F6C-B427-E9F0A83246CF}">
      <dgm:prSet phldrT="[Texto]" custT="1"/>
      <dgm:spPr>
        <a:solidFill>
          <a:srgbClr val="FF2F3E"/>
        </a:solidFill>
        <a:ln>
          <a:noFill/>
        </a:ln>
      </dgm:spPr>
      <dgm:t>
        <a:bodyPr/>
        <a:lstStyle/>
        <a:p>
          <a:r>
            <a:rPr lang="pt-BR" sz="2000" i="0" dirty="0">
              <a:latin typeface="Arial" panose="020B0604020202020204" pitchFamily="34" charset="0"/>
              <a:cs typeface="Arial" panose="020B0604020202020204" pitchFamily="34" charset="0"/>
            </a:rPr>
            <a:t>POSSUI AÇÃO ANTIOXIDANTE</a:t>
          </a:r>
        </a:p>
      </dgm:t>
    </dgm:pt>
    <dgm:pt modelId="{644E837C-9AF0-4DA7-919E-C16992D942F7}" type="parTrans" cxnId="{8841601D-B900-4515-A729-B41CEA32F148}">
      <dgm:prSet/>
      <dgm:spPr/>
      <dgm:t>
        <a:bodyPr/>
        <a:lstStyle/>
        <a:p>
          <a:endParaRPr lang="pt-BR" sz="1600"/>
        </a:p>
      </dgm:t>
    </dgm:pt>
    <dgm:pt modelId="{64F670D2-941F-4CA7-9BE2-B814D5CBD1E0}" type="sibTrans" cxnId="{8841601D-B900-4515-A729-B41CEA32F148}">
      <dgm:prSet/>
      <dgm:spPr/>
      <dgm:t>
        <a:bodyPr/>
        <a:lstStyle/>
        <a:p>
          <a:endParaRPr lang="pt-BR" sz="1600"/>
        </a:p>
      </dgm:t>
    </dgm:pt>
    <dgm:pt modelId="{866B3A1B-1C67-4274-9442-BCB3BCBDCF63}">
      <dgm:prSet phldrT="[Texto]" custT="1"/>
      <dgm:spPr>
        <a:solidFill>
          <a:srgbClr val="FF2F3E"/>
        </a:solidFill>
        <a:ln>
          <a:noFill/>
        </a:ln>
      </dgm:spPr>
      <dgm:t>
        <a:bodyPr/>
        <a:lstStyle/>
        <a:p>
          <a:r>
            <a:rPr lang="pt-BR" sz="2000" i="0" dirty="0">
              <a:latin typeface="Arial" panose="020B0604020202020204" pitchFamily="34" charset="0"/>
              <a:cs typeface="Arial" panose="020B0604020202020204" pitchFamily="34" charset="0"/>
            </a:rPr>
            <a:t>COMPOSTO POR MINERAIS QUELATOS</a:t>
          </a:r>
        </a:p>
      </dgm:t>
    </dgm:pt>
    <dgm:pt modelId="{621CE485-904C-432F-9C38-3B5B03A3BA63}" type="parTrans" cxnId="{2DF5CF56-56F0-43FB-BA7E-AE6BA7990FF5}">
      <dgm:prSet/>
      <dgm:spPr/>
      <dgm:t>
        <a:bodyPr/>
        <a:lstStyle/>
        <a:p>
          <a:endParaRPr lang="pt-BR" sz="1600"/>
        </a:p>
      </dgm:t>
    </dgm:pt>
    <dgm:pt modelId="{C187FED9-C35B-423C-AE12-FB5A79C93917}" type="sibTrans" cxnId="{2DF5CF56-56F0-43FB-BA7E-AE6BA7990FF5}">
      <dgm:prSet/>
      <dgm:spPr/>
      <dgm:t>
        <a:bodyPr/>
        <a:lstStyle/>
        <a:p>
          <a:endParaRPr lang="pt-BR" sz="1600"/>
        </a:p>
      </dgm:t>
    </dgm:pt>
    <dgm:pt modelId="{B058C700-6A4C-4EFB-AE22-0C2DACE98A18}" type="pres">
      <dgm:prSet presAssocID="{A3095252-453A-40E2-9760-E9C8FCE0C444}" presName="diagram" presStyleCnt="0">
        <dgm:presLayoutVars>
          <dgm:dir/>
          <dgm:resizeHandles val="exact"/>
        </dgm:presLayoutVars>
      </dgm:prSet>
      <dgm:spPr/>
    </dgm:pt>
    <dgm:pt modelId="{F735EB31-0CC0-4894-B36C-7D8A187FADAA}" type="pres">
      <dgm:prSet presAssocID="{A7670DA0-65BA-442C-BE54-FFA9B8B2ECB1}" presName="node" presStyleLbl="node1" presStyleIdx="0" presStyleCnt="5">
        <dgm:presLayoutVars>
          <dgm:bulletEnabled val="1"/>
        </dgm:presLayoutVars>
      </dgm:prSet>
      <dgm:spPr/>
    </dgm:pt>
    <dgm:pt modelId="{2524763B-BA5F-44E2-ACE3-366345A11FD5}" type="pres">
      <dgm:prSet presAssocID="{6930A638-ABB5-4680-ACCA-B97906395C50}" presName="sibTrans" presStyleCnt="0"/>
      <dgm:spPr/>
    </dgm:pt>
    <dgm:pt modelId="{5264584A-9344-4BAB-AAE8-946306063DDE}" type="pres">
      <dgm:prSet presAssocID="{8E117C4B-5B2F-440D-85CF-ECADC4C074E7}" presName="node" presStyleLbl="node1" presStyleIdx="1" presStyleCnt="5">
        <dgm:presLayoutVars>
          <dgm:bulletEnabled val="1"/>
        </dgm:presLayoutVars>
      </dgm:prSet>
      <dgm:spPr/>
    </dgm:pt>
    <dgm:pt modelId="{2D1FB99F-2A63-4AA0-B649-6C3DC84070DD}" type="pres">
      <dgm:prSet presAssocID="{C6A5356E-95C0-4BDC-BA39-B6316968DDFF}" presName="sibTrans" presStyleCnt="0"/>
      <dgm:spPr/>
    </dgm:pt>
    <dgm:pt modelId="{2695409C-C766-4955-9361-EE87F3855FB8}" type="pres">
      <dgm:prSet presAssocID="{03E7EB16-CED4-47D4-92D4-E3394991C51A}" presName="node" presStyleLbl="node1" presStyleIdx="2" presStyleCnt="5">
        <dgm:presLayoutVars>
          <dgm:bulletEnabled val="1"/>
        </dgm:presLayoutVars>
      </dgm:prSet>
      <dgm:spPr/>
    </dgm:pt>
    <dgm:pt modelId="{FA6F730A-EE70-4742-8CE3-88A1E8193839}" type="pres">
      <dgm:prSet presAssocID="{8E2E0C7F-299E-412A-A761-F4BCA93BE647}" presName="sibTrans" presStyleCnt="0"/>
      <dgm:spPr/>
    </dgm:pt>
    <dgm:pt modelId="{9F7F41C3-2ADB-4628-A472-C7D0B4602895}" type="pres">
      <dgm:prSet presAssocID="{88410D5D-D821-4F6C-B427-E9F0A83246CF}" presName="node" presStyleLbl="node1" presStyleIdx="3" presStyleCnt="5">
        <dgm:presLayoutVars>
          <dgm:bulletEnabled val="1"/>
        </dgm:presLayoutVars>
      </dgm:prSet>
      <dgm:spPr/>
    </dgm:pt>
    <dgm:pt modelId="{6D676247-1353-4883-B362-F592EA8AF883}" type="pres">
      <dgm:prSet presAssocID="{64F670D2-941F-4CA7-9BE2-B814D5CBD1E0}" presName="sibTrans" presStyleCnt="0"/>
      <dgm:spPr/>
    </dgm:pt>
    <dgm:pt modelId="{289DE70C-69A0-4DC0-8A05-5E8573DE67A1}" type="pres">
      <dgm:prSet presAssocID="{866B3A1B-1C67-4274-9442-BCB3BCBDCF63}" presName="node" presStyleLbl="node1" presStyleIdx="4" presStyleCnt="5">
        <dgm:presLayoutVars>
          <dgm:bulletEnabled val="1"/>
        </dgm:presLayoutVars>
      </dgm:prSet>
      <dgm:spPr/>
    </dgm:pt>
  </dgm:ptLst>
  <dgm:cxnLst>
    <dgm:cxn modelId="{8841601D-B900-4515-A729-B41CEA32F148}" srcId="{A3095252-453A-40E2-9760-E9C8FCE0C444}" destId="{88410D5D-D821-4F6C-B427-E9F0A83246CF}" srcOrd="3" destOrd="0" parTransId="{644E837C-9AF0-4DA7-919E-C16992D942F7}" sibTransId="{64F670D2-941F-4CA7-9BE2-B814D5CBD1E0}"/>
    <dgm:cxn modelId="{174E8B62-3B4B-474C-8C49-580214E2A937}" type="presOf" srcId="{88410D5D-D821-4F6C-B427-E9F0A83246CF}" destId="{9F7F41C3-2ADB-4628-A472-C7D0B4602895}" srcOrd="0" destOrd="0" presId="urn:microsoft.com/office/officeart/2005/8/layout/default"/>
    <dgm:cxn modelId="{12DEC947-41A9-493F-AF72-A6C54C096407}" type="presOf" srcId="{866B3A1B-1C67-4274-9442-BCB3BCBDCF63}" destId="{289DE70C-69A0-4DC0-8A05-5E8573DE67A1}" srcOrd="0" destOrd="0" presId="urn:microsoft.com/office/officeart/2005/8/layout/default"/>
    <dgm:cxn modelId="{2FBB4C71-FDDA-4832-A370-66292043C8FE}" type="presOf" srcId="{8E117C4B-5B2F-440D-85CF-ECADC4C074E7}" destId="{5264584A-9344-4BAB-AAE8-946306063DDE}" srcOrd="0" destOrd="0" presId="urn:microsoft.com/office/officeart/2005/8/layout/default"/>
    <dgm:cxn modelId="{E921E651-06F4-4427-A243-A7A07F0023F7}" srcId="{A3095252-453A-40E2-9760-E9C8FCE0C444}" destId="{8E117C4B-5B2F-440D-85CF-ECADC4C074E7}" srcOrd="1" destOrd="0" parTransId="{07987DE6-5556-4BF7-B2D4-15ACF1D37FE4}" sibTransId="{C6A5356E-95C0-4BDC-BA39-B6316968DDFF}"/>
    <dgm:cxn modelId="{2DF5CF56-56F0-43FB-BA7E-AE6BA7990FF5}" srcId="{A3095252-453A-40E2-9760-E9C8FCE0C444}" destId="{866B3A1B-1C67-4274-9442-BCB3BCBDCF63}" srcOrd="4" destOrd="0" parTransId="{621CE485-904C-432F-9C38-3B5B03A3BA63}" sibTransId="{C187FED9-C35B-423C-AE12-FB5A79C93917}"/>
    <dgm:cxn modelId="{F22DE4A0-C77B-4045-A4AC-9146BC87A506}" srcId="{A3095252-453A-40E2-9760-E9C8FCE0C444}" destId="{A7670DA0-65BA-442C-BE54-FFA9B8B2ECB1}" srcOrd="0" destOrd="0" parTransId="{F9EFB003-2C00-4684-939B-DFA9FDFBD2D7}" sibTransId="{6930A638-ABB5-4680-ACCA-B97906395C50}"/>
    <dgm:cxn modelId="{BB92B4B3-52BE-4CC8-8BC9-0BC62AA339C2}" type="presOf" srcId="{03E7EB16-CED4-47D4-92D4-E3394991C51A}" destId="{2695409C-C766-4955-9361-EE87F3855FB8}" srcOrd="0" destOrd="0" presId="urn:microsoft.com/office/officeart/2005/8/layout/default"/>
    <dgm:cxn modelId="{ECAEE9BA-94BA-4C78-94CA-29FBC111013D}" srcId="{A3095252-453A-40E2-9760-E9C8FCE0C444}" destId="{03E7EB16-CED4-47D4-92D4-E3394991C51A}" srcOrd="2" destOrd="0" parTransId="{0760DC55-F140-4613-A055-917CA5505E63}" sibTransId="{8E2E0C7F-299E-412A-A761-F4BCA93BE647}"/>
    <dgm:cxn modelId="{7B73B4CE-4A75-4634-AF3E-BA43747E8D0C}" type="presOf" srcId="{A7670DA0-65BA-442C-BE54-FFA9B8B2ECB1}" destId="{F735EB31-0CC0-4894-B36C-7D8A187FADAA}" srcOrd="0" destOrd="0" presId="urn:microsoft.com/office/officeart/2005/8/layout/default"/>
    <dgm:cxn modelId="{C4E638E5-8F91-4D27-A434-4E06116ED5A4}" type="presOf" srcId="{A3095252-453A-40E2-9760-E9C8FCE0C444}" destId="{B058C700-6A4C-4EFB-AE22-0C2DACE98A18}" srcOrd="0" destOrd="0" presId="urn:microsoft.com/office/officeart/2005/8/layout/default"/>
    <dgm:cxn modelId="{37551A96-4021-4342-97E4-C5233767FA13}" type="presParOf" srcId="{B058C700-6A4C-4EFB-AE22-0C2DACE98A18}" destId="{F735EB31-0CC0-4894-B36C-7D8A187FADAA}" srcOrd="0" destOrd="0" presId="urn:microsoft.com/office/officeart/2005/8/layout/default"/>
    <dgm:cxn modelId="{FEA6B981-F4CA-4F15-9F64-C5F7296D2178}" type="presParOf" srcId="{B058C700-6A4C-4EFB-AE22-0C2DACE98A18}" destId="{2524763B-BA5F-44E2-ACE3-366345A11FD5}" srcOrd="1" destOrd="0" presId="urn:microsoft.com/office/officeart/2005/8/layout/default"/>
    <dgm:cxn modelId="{419E4F62-F99A-431E-BC3E-885B097A75A6}" type="presParOf" srcId="{B058C700-6A4C-4EFB-AE22-0C2DACE98A18}" destId="{5264584A-9344-4BAB-AAE8-946306063DDE}" srcOrd="2" destOrd="0" presId="urn:microsoft.com/office/officeart/2005/8/layout/default"/>
    <dgm:cxn modelId="{894E1113-5F67-414E-8AAA-C837AC4F18D7}" type="presParOf" srcId="{B058C700-6A4C-4EFB-AE22-0C2DACE98A18}" destId="{2D1FB99F-2A63-4AA0-B649-6C3DC84070DD}" srcOrd="3" destOrd="0" presId="urn:microsoft.com/office/officeart/2005/8/layout/default"/>
    <dgm:cxn modelId="{7925B7A8-A48C-411C-8CA5-F107780E6732}" type="presParOf" srcId="{B058C700-6A4C-4EFB-AE22-0C2DACE98A18}" destId="{2695409C-C766-4955-9361-EE87F3855FB8}" srcOrd="4" destOrd="0" presId="urn:microsoft.com/office/officeart/2005/8/layout/default"/>
    <dgm:cxn modelId="{81639839-657F-4E9D-9DBE-0DDCAD563272}" type="presParOf" srcId="{B058C700-6A4C-4EFB-AE22-0C2DACE98A18}" destId="{FA6F730A-EE70-4742-8CE3-88A1E8193839}" srcOrd="5" destOrd="0" presId="urn:microsoft.com/office/officeart/2005/8/layout/default"/>
    <dgm:cxn modelId="{62CD573C-567A-4D27-A458-0BE0F90A79E9}" type="presParOf" srcId="{B058C700-6A4C-4EFB-AE22-0C2DACE98A18}" destId="{9F7F41C3-2ADB-4628-A472-C7D0B4602895}" srcOrd="6" destOrd="0" presId="urn:microsoft.com/office/officeart/2005/8/layout/default"/>
    <dgm:cxn modelId="{51227D23-F8D1-4954-85FF-48DBCB7F778D}" type="presParOf" srcId="{B058C700-6A4C-4EFB-AE22-0C2DACE98A18}" destId="{6D676247-1353-4883-B362-F592EA8AF883}" srcOrd="7" destOrd="0" presId="urn:microsoft.com/office/officeart/2005/8/layout/default"/>
    <dgm:cxn modelId="{F2E1440F-10FC-403C-9051-6F8DD6D2894E}" type="presParOf" srcId="{B058C700-6A4C-4EFB-AE22-0C2DACE98A18}" destId="{289DE70C-69A0-4DC0-8A05-5E8573DE67A1}" srcOrd="8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5EB31-0CC0-4894-B36C-7D8A187FADAA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rgbClr val="FF2F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>
              <a:latin typeface="Arial" panose="020B0604020202020204" pitchFamily="34" charset="0"/>
              <a:cs typeface="Arial" panose="020B0604020202020204" pitchFamily="34" charset="0"/>
            </a:rPr>
            <a:t>AUXILIA NA MELHORA DA IMUNIDADE</a:t>
          </a:r>
        </a:p>
      </dsp:txBody>
      <dsp:txXfrm>
        <a:off x="1221978" y="2645"/>
        <a:ext cx="2706687" cy="1624012"/>
      </dsp:txXfrm>
    </dsp:sp>
    <dsp:sp modelId="{5264584A-9344-4BAB-AAE8-946306063DDE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rgbClr val="FF2F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>
              <a:latin typeface="Arial" panose="020B0604020202020204" pitchFamily="34" charset="0"/>
              <a:cs typeface="Arial" panose="020B0604020202020204" pitchFamily="34" charset="0"/>
            </a:rPr>
            <a:t>PROMOVE ENERGIA E DIMINUI FADIGA</a:t>
          </a:r>
        </a:p>
      </dsp:txBody>
      <dsp:txXfrm>
        <a:off x="4199334" y="2645"/>
        <a:ext cx="2706687" cy="1624012"/>
      </dsp:txXfrm>
    </dsp:sp>
    <dsp:sp modelId="{2695409C-C766-4955-9361-EE87F3855FB8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rgbClr val="FF2F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>
              <a:latin typeface="Arial" panose="020B0604020202020204" pitchFamily="34" charset="0"/>
              <a:cs typeface="Arial" panose="020B0604020202020204" pitchFamily="34" charset="0"/>
            </a:rPr>
            <a:t>FAVORECE O METABOLISMO</a:t>
          </a:r>
        </a:p>
      </dsp:txBody>
      <dsp:txXfrm>
        <a:off x="1221978" y="1897327"/>
        <a:ext cx="2706687" cy="1624012"/>
      </dsp:txXfrm>
    </dsp:sp>
    <dsp:sp modelId="{9F7F41C3-2ADB-4628-A472-C7D0B4602895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rgbClr val="FF2F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>
              <a:latin typeface="Arial" panose="020B0604020202020204" pitchFamily="34" charset="0"/>
              <a:cs typeface="Arial" panose="020B0604020202020204" pitchFamily="34" charset="0"/>
            </a:rPr>
            <a:t>POSSUI AÇÃO ANTIOXIDANTE</a:t>
          </a:r>
        </a:p>
      </dsp:txBody>
      <dsp:txXfrm>
        <a:off x="4199334" y="1897327"/>
        <a:ext cx="2706687" cy="1624012"/>
      </dsp:txXfrm>
    </dsp:sp>
    <dsp:sp modelId="{289DE70C-69A0-4DC0-8A05-5E8573DE67A1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rgbClr val="FF2F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>
              <a:latin typeface="Arial" panose="020B0604020202020204" pitchFamily="34" charset="0"/>
              <a:cs typeface="Arial" panose="020B0604020202020204" pitchFamily="34" charset="0"/>
            </a:rPr>
            <a:t>COMPOSTO POR MINERAIS QUELATOS</a:t>
          </a:r>
        </a:p>
      </dsp:txBody>
      <dsp:txXfrm>
        <a:off x="2710656" y="3792008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3071820-FDB3-485E-AA49-0A5E04E33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EE9E5C-6532-4CC7-AC68-3FAE516F80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8F0F-FD17-4DF8-890A-913DBFD38087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48A80D-65BB-4614-B839-FE34F15B3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CE9DA18-B46B-496D-B0A8-4B528EE6B0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B1D28-B9D3-4F09-9DB2-59D24A41F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570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817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r">
              <a:defRPr sz="800"/>
            </a:lvl1pPr>
          </a:lstStyle>
          <a:p>
            <a:fld id="{DF77B6CD-CC66-4733-8218-4CBA4C748F18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3013"/>
            <a:ext cx="5972175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708" tIns="30854" rIns="61708" bIns="308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120" y="4787315"/>
            <a:ext cx="5485761" cy="3917090"/>
          </a:xfrm>
          <a:prstGeom prst="rect">
            <a:avLst/>
          </a:prstGeom>
        </p:spPr>
        <p:txBody>
          <a:bodyPr vert="horz" lIns="61708" tIns="30854" rIns="61708" bIns="3085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817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r">
              <a:defRPr sz="800"/>
            </a:lvl1pPr>
          </a:lstStyle>
          <a:p>
            <a:fld id="{B196CBAD-9131-462C-9378-FBE7DBE83C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26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6CBAD-9131-462C-9378-FBE7DBE83CC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91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16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4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4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64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05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82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13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49189" y="-548853"/>
            <a:ext cx="3079115" cy="373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3" y="3840481"/>
            <a:ext cx="853884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72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246471-3D5A-46B2-B3F6-2EB08954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E4F4C45E-56DA-4F15-844D-D0221914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Data 9">
            <a:extLst>
              <a:ext uri="{FF2B5EF4-FFF2-40B4-BE49-F238E27FC236}">
                <a16:creationId xmlns:a16="http://schemas.microsoft.com/office/drawing/2014/main" id="{66C6729E-5FA0-49FE-8250-F9B37D32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D682F958-7688-46D8-A882-B68DC1CF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6CB99081-20C7-4A68-B473-7E606A9F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7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43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10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76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3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75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29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2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01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DDF72BC-F6C8-4806-84A9-99BCE92166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827A26A-4FBD-4BD4-B827-3BA08715401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1" y="157685"/>
            <a:ext cx="1310400" cy="2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4" y="1650488"/>
            <a:ext cx="5669292" cy="35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7298BA2-9526-4C05-900E-0A6316BB08FD}"/>
              </a:ext>
            </a:extLst>
          </p:cNvPr>
          <p:cNvCxnSpPr>
            <a:cxnSpLocks/>
          </p:cNvCxnSpPr>
          <p:nvPr/>
        </p:nvCxnSpPr>
        <p:spPr>
          <a:xfrm flipH="1">
            <a:off x="961408" y="1700567"/>
            <a:ext cx="8639792" cy="0"/>
          </a:xfrm>
          <a:prstGeom prst="line">
            <a:avLst/>
          </a:prstGeom>
          <a:ln w="38100">
            <a:solidFill>
              <a:srgbClr val="96D60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1358441" y="1226940"/>
            <a:ext cx="4737560" cy="41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Embalagem com frasco de 90 cápsulas.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3A280D-93F2-3AE7-7FD4-129EADB9E591}"/>
              </a:ext>
            </a:extLst>
          </p:cNvPr>
          <p:cNvSpPr txBox="1"/>
          <p:nvPr/>
        </p:nvSpPr>
        <p:spPr>
          <a:xfrm>
            <a:off x="3275046" y="4997914"/>
            <a:ext cx="3211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Ingredientes: 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Bisglicinato de Magnésio, Ácido Ascórbico,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Bisglicinato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Zinco,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Bisglicinato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Ferro,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Nicotiammida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Acetato de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Racealfatocoferol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Bisglicinato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Manganês,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Pantotenato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Cálcio,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Selenometionina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Acetato de Retinol,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Bisglicinato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Cobre, Cloridrato de Tiamina, Riboflavina, Cloridrato de Piridoxina, Ácido Fólico,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Picolinato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Cromo,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Molibdato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Sódio, Vitamina D3, Cianocobalamina.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Antiumectante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Dióxido de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Sílicio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Composição da Cápsula: Gelificante Gelatina, Corantes INS 110, 122, 133, 104 e 171. </a:t>
            </a:r>
            <a:r>
              <a:rPr lang="pt-BR" sz="1400" b="1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CONTÉM GLÚTEN. NÃO CONTÉM LACTOSE. COLORIDO ARTIFICIALMENTE.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8536A0-27F8-4106-BC95-0F05057B3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64888"/>
            <a:ext cx="4986000" cy="93778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9C2B619A-9D1F-4F20-833B-622332E0A6FD}"/>
              </a:ext>
            </a:extLst>
          </p:cNvPr>
          <p:cNvSpPr/>
          <p:nvPr/>
        </p:nvSpPr>
        <p:spPr>
          <a:xfrm flipV="1">
            <a:off x="5903595" y="1316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FF0616">
              <a:alpha val="2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FE469EC-A6FB-4446-96C5-A713248BC75C}"/>
              </a:ext>
            </a:extLst>
          </p:cNvPr>
          <p:cNvGrpSpPr/>
          <p:nvPr/>
        </p:nvGrpSpPr>
        <p:grpSpPr>
          <a:xfrm>
            <a:off x="7315200" y="3003014"/>
            <a:ext cx="4617666" cy="2902607"/>
            <a:chOff x="473528" y="2709099"/>
            <a:chExt cx="4617666" cy="2902607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CB4BAA27-090F-4484-8B35-F201F7787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9" t="13559" r="24889" b="15002"/>
            <a:stretch/>
          </p:blipFill>
          <p:spPr>
            <a:xfrm>
              <a:off x="473528" y="2709099"/>
              <a:ext cx="3436983" cy="2809957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3ADF180-2153-4A47-B1C0-A14B4F4E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4635" r="33762" b="4635"/>
            <a:stretch/>
          </p:blipFill>
          <p:spPr>
            <a:xfrm>
              <a:off x="3575952" y="3068053"/>
              <a:ext cx="1515242" cy="2543653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F259CB2B-7D5D-4075-B491-CB7854F92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2" y="1783299"/>
            <a:ext cx="3005334" cy="5001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DD42FC-E5C3-2CAB-92A1-DD4ECE86E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9" y="5906346"/>
            <a:ext cx="466665" cy="4666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9F95C59-AA8D-38D7-2355-76CCDC5E8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65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F9BD062-56D3-37BA-FABA-F86F006DF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3" y="1663244"/>
            <a:ext cx="4346814" cy="272727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DBBA6F25-BAE4-1A90-3AF3-BAA860959940}"/>
              </a:ext>
            </a:extLst>
          </p:cNvPr>
          <p:cNvGrpSpPr/>
          <p:nvPr/>
        </p:nvGrpSpPr>
        <p:grpSpPr>
          <a:xfrm>
            <a:off x="2437426" y="5974072"/>
            <a:ext cx="7317148" cy="479265"/>
            <a:chOff x="2457600" y="6218273"/>
            <a:chExt cx="7317148" cy="479265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CB16804-8059-97A2-15EF-A9DB1F705386}"/>
                </a:ext>
              </a:extLst>
            </p:cNvPr>
            <p:cNvGrpSpPr/>
            <p:nvPr/>
          </p:nvGrpSpPr>
          <p:grpSpPr>
            <a:xfrm>
              <a:off x="2457600" y="6238294"/>
              <a:ext cx="2289560" cy="459244"/>
              <a:chOff x="587899" y="6192444"/>
              <a:chExt cx="2289560" cy="459244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A37FC58E-E5FB-130C-90A5-D6820C4A4C05}"/>
                  </a:ext>
                </a:extLst>
              </p:cNvPr>
              <p:cNvSpPr txBox="1"/>
              <p:nvPr/>
            </p:nvSpPr>
            <p:spPr>
              <a:xfrm>
                <a:off x="933451" y="6343911"/>
                <a:ext cx="19440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1"/>
                    </a:solidFill>
                  </a:rPr>
                  <a:t>www.Biofhitus.com.br</a:t>
                </a:r>
              </a:p>
            </p:txBody>
          </p: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86063A9F-0283-88C2-6BA9-2D90C978A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899" y="6192444"/>
                <a:ext cx="416212" cy="388938"/>
              </a:xfrm>
              <a:prstGeom prst="rect">
                <a:avLst/>
              </a:prstGeom>
            </p:spPr>
          </p:pic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15D1BEE-1912-2EB1-77BC-CACDFD14AC3D}"/>
                </a:ext>
              </a:extLst>
            </p:cNvPr>
            <p:cNvSpPr txBox="1"/>
            <p:nvPr/>
          </p:nvSpPr>
          <p:spPr>
            <a:xfrm>
              <a:off x="7755388" y="6389760"/>
              <a:ext cx="2019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Facebook.com/Biofhitus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2857402-E75B-7C81-6DF6-3DF02687B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100" y="6218273"/>
              <a:ext cx="414170" cy="411628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261E4C0-4F1A-5E46-EF15-27E253BD2CD3}"/>
                </a:ext>
              </a:extLst>
            </p:cNvPr>
            <p:cNvSpPr txBox="1"/>
            <p:nvPr/>
          </p:nvSpPr>
          <p:spPr>
            <a:xfrm>
              <a:off x="5526297" y="6389760"/>
              <a:ext cx="1519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@biofhitus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817EA6A-6E97-F023-4AC2-525C56AB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69" y="6252313"/>
              <a:ext cx="380323" cy="380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BD2F32F7-FB82-46E1-9992-DE6DDD0E7E58}"/>
              </a:ext>
            </a:extLst>
          </p:cNvPr>
          <p:cNvSpPr/>
          <p:nvPr/>
        </p:nvSpPr>
        <p:spPr>
          <a:xfrm flipH="1" flipV="1">
            <a:off x="0" y="0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FF0616">
              <a:alpha val="26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ADEA3B-0A0F-4A89-8AAC-F7FB99E70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9" y="612001"/>
            <a:ext cx="4237130" cy="5928142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34EC5B84-FD1B-4CAC-A2A9-8F0C7B0D28FF}"/>
              </a:ext>
            </a:extLst>
          </p:cNvPr>
          <p:cNvGrpSpPr/>
          <p:nvPr/>
        </p:nvGrpSpPr>
        <p:grpSpPr>
          <a:xfrm>
            <a:off x="473528" y="2709099"/>
            <a:ext cx="4617666" cy="2902607"/>
            <a:chOff x="473528" y="2709099"/>
            <a:chExt cx="4617666" cy="2902607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D987BC0-0F59-4D0A-8ADA-6F5C179AB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9" t="13559" r="24889" b="15002"/>
            <a:stretch/>
          </p:blipFill>
          <p:spPr>
            <a:xfrm>
              <a:off x="473528" y="2709099"/>
              <a:ext cx="3436983" cy="2809957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DB0333B-0158-4634-9A72-7A9972869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4635" r="33762" b="4635"/>
            <a:stretch/>
          </p:blipFill>
          <p:spPr>
            <a:xfrm>
              <a:off x="3575952" y="3068053"/>
              <a:ext cx="1515242" cy="2543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9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"/>
    </mc:Choice>
    <mc:Fallback xmlns="">
      <p:transition advClick="0" advTm="1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BD2F32F7-FB82-46E1-9992-DE6DDD0E7E58}"/>
              </a:ext>
            </a:extLst>
          </p:cNvPr>
          <p:cNvSpPr/>
          <p:nvPr/>
        </p:nvSpPr>
        <p:spPr>
          <a:xfrm flipV="1">
            <a:off x="5903595" y="1316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FF0616">
              <a:alpha val="2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0D23A29-FC24-4BA3-A5C2-EBFEB8FCB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C4D446E-B076-4418-AEBE-E89BE1427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F668C6BF-C199-4C36-8DE8-1E0B1B2EDA5D}"/>
              </a:ext>
            </a:extLst>
          </p:cNvPr>
          <p:cNvGrpSpPr/>
          <p:nvPr/>
        </p:nvGrpSpPr>
        <p:grpSpPr>
          <a:xfrm>
            <a:off x="7315200" y="3003014"/>
            <a:ext cx="4617666" cy="2902607"/>
            <a:chOff x="473528" y="2709099"/>
            <a:chExt cx="4617666" cy="2902607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7B75228-E708-4B4D-8C0D-04D3AFAA9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9" t="13559" r="24889" b="15002"/>
            <a:stretch/>
          </p:blipFill>
          <p:spPr>
            <a:xfrm>
              <a:off x="473528" y="2709099"/>
              <a:ext cx="3436983" cy="2809957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85CB5F4-8166-4254-BAD8-EAB62D39A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4635" r="33762" b="4635"/>
            <a:stretch/>
          </p:blipFill>
          <p:spPr>
            <a:xfrm>
              <a:off x="3575952" y="3068053"/>
              <a:ext cx="1515242" cy="2543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83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3D3FED3-FC19-4542-B54B-7F4FB5FF3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" b="84180"/>
          <a:stretch/>
        </p:blipFill>
        <p:spPr>
          <a:xfrm>
            <a:off x="3220707" y="204256"/>
            <a:ext cx="4069246" cy="9378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67EDA8C-C758-4B51-B552-EE8AD6B6E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38" y="97693"/>
            <a:ext cx="4986232" cy="9378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59EF9A-9537-4BDE-9015-77A165133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42" y="81759"/>
            <a:ext cx="5948200" cy="6710400"/>
          </a:xfrm>
          <a:prstGeom prst="rect">
            <a:avLst/>
          </a:prstGeom>
        </p:spPr>
      </p:pic>
      <p:sp>
        <p:nvSpPr>
          <p:cNvPr id="20" name="Espaço Reservado para Conteúdo 11">
            <a:extLst>
              <a:ext uri="{FF2B5EF4-FFF2-40B4-BE49-F238E27FC236}">
                <a16:creationId xmlns:a16="http://schemas.microsoft.com/office/drawing/2014/main" id="{FA36511B-FA7F-47D5-8D55-6A7F17C9ABFD}"/>
              </a:ext>
            </a:extLst>
          </p:cNvPr>
          <p:cNvSpPr txBox="1">
            <a:spLocks/>
          </p:cNvSpPr>
          <p:nvPr/>
        </p:nvSpPr>
        <p:spPr>
          <a:xfrm>
            <a:off x="5563832" y="1248645"/>
            <a:ext cx="6349270" cy="24342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CENTROZINCO </a:t>
            </a: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 um suplemento de vitaminas e minerais que disponibiliza seus minerais na forma de quelatos, como 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MAGNÉSIO, MANGANÊS, COBRE, FERRO </a:t>
            </a: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o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ZINCO</a:t>
            </a: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Garantindo melhor absorção pelo organismo.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67D116-EAE8-45A9-A0DB-AD380786034B}"/>
              </a:ext>
            </a:extLst>
          </p:cNvPr>
          <p:cNvSpPr txBox="1"/>
          <p:nvPr/>
        </p:nvSpPr>
        <p:spPr>
          <a:xfrm>
            <a:off x="5563832" y="3889555"/>
            <a:ext cx="6349270" cy="2069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Especialmente desenvolvido com nutrientes específicos que AUXILIAM na MELHORA da IMUNIDADE e melhor DESEMPENHO FÍSICO e MENTAL. 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292086-FAEB-4B6C-BB0B-8CBDF0657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9" y="204473"/>
            <a:ext cx="4986000" cy="93778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E23CB1-1C63-44D8-B6D4-23FE027D921E}"/>
              </a:ext>
            </a:extLst>
          </p:cNvPr>
          <p:cNvSpPr txBox="1"/>
          <p:nvPr/>
        </p:nvSpPr>
        <p:spPr>
          <a:xfrm>
            <a:off x="805812" y="2265786"/>
            <a:ext cx="5611884" cy="347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2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 formulação possui nutrientes como as </a:t>
            </a:r>
            <a:r>
              <a:rPr lang="pt-BR" sz="22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VITAMINAS A, B6, B12, C </a:t>
            </a:r>
            <a:r>
              <a:rPr lang="pt-BR" sz="22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os minerais </a:t>
            </a:r>
            <a:r>
              <a:rPr lang="pt-BR" sz="22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COBRE, SELÊNIO</a:t>
            </a:r>
            <a:r>
              <a:rPr lang="pt-BR" sz="22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2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ZINCO</a:t>
            </a:r>
            <a:r>
              <a:rPr lang="pt-BR" sz="22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AUXILIAM no funcionamento do SISTEMA IMUNE.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88F344-14D5-4B8B-996F-8F7DF518E5EB}"/>
              </a:ext>
            </a:extLst>
          </p:cNvPr>
          <p:cNvSpPr txBox="1"/>
          <p:nvPr/>
        </p:nvSpPr>
        <p:spPr>
          <a:xfrm>
            <a:off x="414591" y="1536980"/>
            <a:ext cx="639432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AUXILIA NA MELHORA DA IMUNIDADE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748FD0B-16B2-4ECA-B62B-70FD4FCD8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79" y="6311899"/>
            <a:ext cx="642672" cy="4032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5E055B3-C7F3-419B-AE8D-830CECF0B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14" y="83418"/>
            <a:ext cx="5948201" cy="6710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6411F24-4AB4-4856-9005-166B93803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BC2A132-88CD-4895-AD41-62177F30AC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1" y="157685"/>
            <a:ext cx="1310400" cy="2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4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C53E934-E142-4C2E-B6F7-E1215FB16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3" y="259223"/>
            <a:ext cx="4986000" cy="93778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CF6B49-3896-45FD-B278-EB084B5B71CF}"/>
              </a:ext>
            </a:extLst>
          </p:cNvPr>
          <p:cNvSpPr txBox="1"/>
          <p:nvPr/>
        </p:nvSpPr>
        <p:spPr>
          <a:xfrm>
            <a:off x="5309047" y="2386553"/>
            <a:ext cx="6593304" cy="307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ação combinada das vitaminas do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COMPLEXO B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VITAMINA C 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favorecem a produção de energia no organismo, assim como AUXILIAM na MANUTENÇÃO de níveis de FERRO e FOLATO na corrente sanguínea, DIMINUINDO o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cansaço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fadiga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3F67A73-F049-412D-A7C9-80BEA7CEE475}"/>
              </a:ext>
            </a:extLst>
          </p:cNvPr>
          <p:cNvSpPr txBox="1"/>
          <p:nvPr/>
        </p:nvSpPr>
        <p:spPr>
          <a:xfrm>
            <a:off x="7049704" y="7222600"/>
            <a:ext cx="6593304" cy="12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0" i="0" dirty="0">
                <a:solidFill>
                  <a:srgbClr val="00736B"/>
                </a:solidFill>
                <a:effectLst/>
                <a:highlight>
                  <a:srgbClr val="808080"/>
                </a:highlight>
                <a:latin typeface="Garamond" panose="02020404030301010803" pitchFamily="18" charset="0"/>
              </a:rPr>
              <a:t>Os benzodiazepínicos, funcionam aumentando a eficiência dos neurotransmissores GABA, o que pode aumentar a sensação de relaxamento e calma.</a:t>
            </a:r>
            <a:endParaRPr lang="pt-BR" sz="1800" dirty="0">
              <a:solidFill>
                <a:srgbClr val="00736B"/>
              </a:solidFill>
              <a:highlight>
                <a:srgbClr val="808080"/>
              </a:highlight>
              <a:latin typeface="Garamond" panose="02020404030301010803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508CF5-D827-4054-A43E-FAE4C0C8538E}"/>
              </a:ext>
            </a:extLst>
          </p:cNvPr>
          <p:cNvSpPr txBox="1"/>
          <p:nvPr/>
        </p:nvSpPr>
        <p:spPr>
          <a:xfrm>
            <a:off x="4820528" y="1590152"/>
            <a:ext cx="659330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 ENERGIA E DIMINUI A FADIGA</a:t>
            </a:r>
            <a:endParaRPr lang="pt-BR" sz="24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2108C5C-ED26-4FCD-96CD-73DC2CD92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7" r="16602"/>
          <a:stretch>
            <a:fillRect/>
          </a:stretch>
        </p:blipFill>
        <p:spPr>
          <a:xfrm>
            <a:off x="-2548" y="81647"/>
            <a:ext cx="5109845" cy="6710400"/>
          </a:xfrm>
          <a:custGeom>
            <a:avLst/>
            <a:gdLst>
              <a:gd name="connsiteX0" fmla="*/ 0 w 5222239"/>
              <a:gd name="connsiteY0" fmla="*/ 0 h 6857999"/>
              <a:gd name="connsiteX1" fmla="*/ 4177791 w 5222239"/>
              <a:gd name="connsiteY1" fmla="*/ 0 h 6857999"/>
              <a:gd name="connsiteX2" fmla="*/ 5222239 w 5222239"/>
              <a:gd name="connsiteY2" fmla="*/ 6857999 h 6857999"/>
              <a:gd name="connsiteX3" fmla="*/ 0 w 522223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39" h="6857999">
                <a:moveTo>
                  <a:pt x="0" y="0"/>
                </a:moveTo>
                <a:lnTo>
                  <a:pt x="4177791" y="0"/>
                </a:lnTo>
                <a:lnTo>
                  <a:pt x="5222239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51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1433F5E3-0F28-4006-9277-BA37FBD4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57" y="146272"/>
            <a:ext cx="4986000" cy="9377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366F953-FB14-4D66-AD17-CFE7CF884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870" y="-65315"/>
            <a:ext cx="6194827" cy="698862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592CE4-1379-4EE4-B73F-2A6A72908D12}"/>
              </a:ext>
            </a:extLst>
          </p:cNvPr>
          <p:cNvSpPr txBox="1"/>
          <p:nvPr/>
        </p:nvSpPr>
        <p:spPr>
          <a:xfrm>
            <a:off x="5241471" y="1828885"/>
            <a:ext cx="6660879" cy="238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28867D"/>
                </a:solidFill>
                <a:latin typeface="Georgia" panose="02040502050405020303" pitchFamily="18" charset="0"/>
              </a:rPr>
              <a:t>Os nutrientes presentes na composição do </a:t>
            </a:r>
            <a:r>
              <a:rPr lang="pt-BR" sz="2000" dirty="0" err="1">
                <a:solidFill>
                  <a:srgbClr val="28867D"/>
                </a:solidFill>
                <a:latin typeface="Georgia" panose="02040502050405020303" pitchFamily="18" charset="0"/>
              </a:rPr>
              <a:t>Centrozinco</a:t>
            </a:r>
            <a:r>
              <a:rPr lang="pt-BR" sz="2000" dirty="0">
                <a:solidFill>
                  <a:srgbClr val="28867D"/>
                </a:solidFill>
                <a:latin typeface="Georgia" panose="02040502050405020303" pitchFamily="18" charset="0"/>
              </a:rPr>
              <a:t> AUXILIAM no metabolismo de proteínas, carboidratos e gorduras. Isso PROMOVE melhor aproveitamento de aminoácidos, ácidos graxos, fibras e micronutrientes vindos da alimentação.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54F4E7-D5A7-4CEE-86E4-F9B3DEA0E72F}"/>
              </a:ext>
            </a:extLst>
          </p:cNvPr>
          <p:cNvSpPr txBox="1"/>
          <p:nvPr/>
        </p:nvSpPr>
        <p:spPr>
          <a:xfrm>
            <a:off x="4584063" y="1188675"/>
            <a:ext cx="5189691" cy="59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065"/>
                </a:solidFill>
                <a:latin typeface="Georgia" panose="02040502050405020303" pitchFamily="18" charset="0"/>
              </a:rPr>
              <a:t>FAVORECE O METABOLISMO</a:t>
            </a:r>
            <a:endParaRPr lang="pt-BR" sz="2400" dirty="0">
              <a:solidFill>
                <a:srgbClr val="007065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AB28F0A-086E-4070-A343-35C7E5661BDD}"/>
              </a:ext>
            </a:extLst>
          </p:cNvPr>
          <p:cNvSpPr txBox="1"/>
          <p:nvPr/>
        </p:nvSpPr>
        <p:spPr>
          <a:xfrm>
            <a:off x="5403580" y="4317588"/>
            <a:ext cx="6498770" cy="1889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28867D"/>
                </a:solidFill>
                <a:latin typeface="Georgia" panose="02040502050405020303" pitchFamily="18" charset="0"/>
              </a:rPr>
              <a:t>As </a:t>
            </a:r>
            <a:r>
              <a:rPr lang="pt-BR" sz="2000" b="1" dirty="0">
                <a:solidFill>
                  <a:srgbClr val="28867D"/>
                </a:solidFill>
                <a:latin typeface="Georgia" panose="02040502050405020303" pitchFamily="18" charset="0"/>
              </a:rPr>
              <a:t>VITAMINAS C</a:t>
            </a:r>
            <a:r>
              <a:rPr lang="pt-BR" sz="2000" dirty="0">
                <a:solidFill>
                  <a:srgbClr val="28867D"/>
                </a:solidFill>
                <a:latin typeface="Georgia" panose="02040502050405020303" pitchFamily="18" charset="0"/>
              </a:rPr>
              <a:t> e </a:t>
            </a:r>
            <a:r>
              <a:rPr lang="pt-BR" sz="2000" b="1" dirty="0" err="1">
                <a:solidFill>
                  <a:srgbClr val="28867D"/>
                </a:solidFill>
                <a:latin typeface="Georgia" panose="02040502050405020303" pitchFamily="18" charset="0"/>
              </a:rPr>
              <a:t>E</a:t>
            </a:r>
            <a:r>
              <a:rPr lang="pt-BR" sz="2000" dirty="0">
                <a:solidFill>
                  <a:srgbClr val="28867D"/>
                </a:solidFill>
                <a:latin typeface="Georgia" panose="02040502050405020303" pitchFamily="18" charset="0"/>
              </a:rPr>
              <a:t>, assim como os minerais </a:t>
            </a:r>
            <a:r>
              <a:rPr lang="pt-BR" sz="2000" b="1" dirty="0">
                <a:solidFill>
                  <a:srgbClr val="28867D"/>
                </a:solidFill>
                <a:latin typeface="Georgia" panose="02040502050405020303" pitchFamily="18" charset="0"/>
              </a:rPr>
              <a:t>SELÊNIO</a:t>
            </a:r>
            <a:r>
              <a:rPr lang="pt-BR" sz="2000" dirty="0">
                <a:solidFill>
                  <a:srgbClr val="28867D"/>
                </a:solidFill>
                <a:latin typeface="Georgia" panose="02040502050405020303" pitchFamily="18" charset="0"/>
              </a:rPr>
              <a:t> e </a:t>
            </a:r>
            <a:r>
              <a:rPr lang="pt-BR" sz="2000" b="1" dirty="0">
                <a:solidFill>
                  <a:srgbClr val="28867D"/>
                </a:solidFill>
                <a:latin typeface="Georgia" panose="02040502050405020303" pitchFamily="18" charset="0"/>
              </a:rPr>
              <a:t>ZINCO</a:t>
            </a:r>
            <a:r>
              <a:rPr lang="pt-BR" sz="2000" dirty="0">
                <a:solidFill>
                  <a:srgbClr val="28867D"/>
                </a:solidFill>
                <a:latin typeface="Georgia" panose="02040502050405020303" pitchFamily="18" charset="0"/>
              </a:rPr>
              <a:t> presentes na formulação, são ANTIOXIDANTES que AUXILIAM na PROTEÇÃO dos danos causados pelos radicais livres no organismo.</a:t>
            </a:r>
          </a:p>
        </p:txBody>
      </p:sp>
    </p:spTree>
    <p:extLst>
      <p:ext uri="{BB962C8B-B14F-4D97-AF65-F5344CB8AC3E}">
        <p14:creationId xmlns:p14="http://schemas.microsoft.com/office/powerpoint/2010/main" val="25487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7B1DCD-97F5-492C-B3FC-0B335138F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0" y="199504"/>
            <a:ext cx="4986000" cy="937783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D24C9B7-DE08-4963-9536-49909B576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37464"/>
              </p:ext>
            </p:extLst>
          </p:nvPr>
        </p:nvGraphicFramePr>
        <p:xfrm>
          <a:off x="2521856" y="12398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68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5EB31-0CC0-4894-B36C-7D8A187FA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64584A-9344-4BAB-AAE8-946306063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95409C-C766-4955-9361-EE87F3855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7F41C3-2ADB-4628-A472-C7D0B4602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9DE70C-69A0-4DC0-8A05-5E8573DE6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61934" y="1587855"/>
            <a:ext cx="10703398" cy="532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Produto destinado a adultos maiores de 19 anos. </a:t>
            </a:r>
          </a:p>
        </p:txBody>
      </p:sp>
      <p:sp>
        <p:nvSpPr>
          <p:cNvPr id="12" name="object 7"/>
          <p:cNvSpPr txBox="1"/>
          <p:nvPr/>
        </p:nvSpPr>
        <p:spPr>
          <a:xfrm>
            <a:off x="726668" y="4546249"/>
            <a:ext cx="10773931" cy="11484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Sugestão de uso:</a:t>
            </a:r>
          </a:p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Ingerir 1 (uma) cápsula ao dia, de preferência após a refeição.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B3683A-B05A-4A3F-BFCA-F4C266B69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597680"/>
            <a:ext cx="4986000" cy="9377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F36A069-74A8-4F99-BE06-81B3A37AA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581356"/>
            <a:ext cx="4986000" cy="937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13203</TotalTime>
  <Words>401</Words>
  <Application>Microsoft Office PowerPoint</Application>
  <PresentationFormat>Widescreen</PresentationFormat>
  <Paragraphs>27</Paragraphs>
  <Slides>11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Garamond</vt:lpstr>
      <vt:lpstr>Georgia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Andresa Rodrigues</cp:lastModifiedBy>
  <cp:revision>831</cp:revision>
  <cp:lastPrinted>2023-02-27T17:06:06Z</cp:lastPrinted>
  <dcterms:created xsi:type="dcterms:W3CDTF">2020-01-15T18:52:07Z</dcterms:created>
  <dcterms:modified xsi:type="dcterms:W3CDTF">2024-01-11T17:32:36Z</dcterms:modified>
</cp:coreProperties>
</file>