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257" r:id="rId5"/>
    <p:sldId id="430" r:id="rId6"/>
    <p:sldId id="432" r:id="rId7"/>
    <p:sldId id="431" r:id="rId8"/>
    <p:sldId id="422" r:id="rId9"/>
    <p:sldId id="266" r:id="rId10"/>
    <p:sldId id="433" r:id="rId11"/>
    <p:sldId id="273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B"/>
    <a:srgbClr val="004C89"/>
    <a:srgbClr val="FFFFFF"/>
    <a:srgbClr val="90B7C8"/>
    <a:srgbClr val="96D608"/>
    <a:srgbClr val="28867D"/>
    <a:srgbClr val="007065"/>
    <a:srgbClr val="7030A0"/>
    <a:srgbClr val="A1CCE1"/>
    <a:srgbClr val="B1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101" d="100"/>
          <a:sy n="101" d="100"/>
        </p:scale>
        <p:origin x="89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D21D8-7AAF-40CC-9F70-A89095DFDE4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5211ECF-2694-40F4-A952-98CF8C617785}">
      <dgm:prSet phldrT="[Texto]" custT="1"/>
      <dgm:spPr>
        <a:solidFill>
          <a:srgbClr val="004C89"/>
        </a:solidFill>
        <a:ln>
          <a:noFill/>
        </a:ln>
      </dgm:spPr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CONTRIBUI NO DESCONGESTIONAMENTO DAS VIAS RESPIRATÓRIAS</a:t>
          </a:r>
        </a:p>
      </dgm:t>
    </dgm:pt>
    <dgm:pt modelId="{44D5580D-C08E-4FC1-9855-4CD18AF251E4}" type="parTrans" cxnId="{1673DD5A-4C57-4BEF-9BF2-6A884FB50ACD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CCEB8-17C4-465B-91E7-37CE2B7C9AF0}" type="sibTrans" cxnId="{1673DD5A-4C57-4BEF-9BF2-6A884FB50ACD}">
      <dgm:prSet/>
      <dgm:spPr>
        <a:noFill/>
        <a:ln>
          <a:solidFill>
            <a:srgbClr val="004C89"/>
          </a:solidFill>
        </a:ln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61CE7-E6BA-42BA-9409-22EA3D6F5AE9}">
      <dgm:prSet phldrT="[Texto]" custT="1"/>
      <dgm:spPr>
        <a:solidFill>
          <a:srgbClr val="004C89"/>
        </a:solidFill>
        <a:ln>
          <a:noFill/>
        </a:ln>
      </dgm:spPr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AUXILIA COMO UM REFORÇO ANTIOXIDANTE</a:t>
          </a:r>
        </a:p>
      </dgm:t>
    </dgm:pt>
    <dgm:pt modelId="{DCCD56D7-1025-4850-977B-AA3794BFCB66}" type="parTrans" cxnId="{265FF13B-89BB-4ABC-A47F-9370CFA5D7ED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A11AC-CB81-4388-9F63-16F48080A04F}" type="sibTrans" cxnId="{265FF13B-89BB-4ABC-A47F-9370CFA5D7ED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FCEE20-B609-41CC-BFD7-851E4E0DA417}">
      <dgm:prSet phldrT="[Texto]" custT="1"/>
      <dgm:spPr>
        <a:solidFill>
          <a:srgbClr val="004C89"/>
        </a:solidFill>
        <a:ln>
          <a:noFill/>
        </a:ln>
      </dgm:spPr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REFORÇO PARA A IMUNIDADE</a:t>
          </a:r>
        </a:p>
      </dgm:t>
    </dgm:pt>
    <dgm:pt modelId="{6F3D0DAA-47A8-466E-8C8C-258E2012F32B}" type="parTrans" cxnId="{80351194-109D-4F8E-AC32-E4B627EF93D5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C39A4-CEB9-4853-ABB0-DB1A01D36E9A}" type="sibTrans" cxnId="{80351194-109D-4F8E-AC32-E4B627EF93D5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C55C2-ED1B-4ABE-84C3-908B7E7F1A91}">
      <dgm:prSet custT="1"/>
      <dgm:spPr>
        <a:solidFill>
          <a:srgbClr val="004C89"/>
        </a:solidFill>
        <a:ln>
          <a:noFill/>
        </a:ln>
      </dgm:spPr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FAVORECE A FLUIDIFICAÇÃO DAS SECREÇÕES RESPIRATÓRIAS</a:t>
          </a:r>
        </a:p>
      </dgm:t>
    </dgm:pt>
    <dgm:pt modelId="{565E5BE6-328F-49FD-8B76-CF4D180D5A39}" type="parTrans" cxnId="{53CCC543-BA36-41D5-90DD-B8EA16FF31D0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B7F7F-9741-46EC-A663-DFCFF667FD57}" type="sibTrans" cxnId="{53CCC543-BA36-41D5-90DD-B8EA16FF31D0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ED603-9A56-4CE2-AC0F-BC6E2776BEEA}" type="pres">
      <dgm:prSet presAssocID="{3C4D21D8-7AAF-40CC-9F70-A89095DFDE46}" presName="Name0" presStyleCnt="0">
        <dgm:presLayoutVars>
          <dgm:dir/>
          <dgm:resizeHandles val="exact"/>
        </dgm:presLayoutVars>
      </dgm:prSet>
      <dgm:spPr/>
    </dgm:pt>
    <dgm:pt modelId="{6CA5BFD1-414C-44F1-8D36-55BDE781CE0B}" type="pres">
      <dgm:prSet presAssocID="{3C4D21D8-7AAF-40CC-9F70-A89095DFDE46}" presName="cycle" presStyleCnt="0"/>
      <dgm:spPr/>
    </dgm:pt>
    <dgm:pt modelId="{330BE77E-6E3D-4913-BFBD-92F869B3EEEC}" type="pres">
      <dgm:prSet presAssocID="{85211ECF-2694-40F4-A952-98CF8C617785}" presName="nodeFirstNode" presStyleLbl="node1" presStyleIdx="0" presStyleCnt="4">
        <dgm:presLayoutVars>
          <dgm:bulletEnabled val="1"/>
        </dgm:presLayoutVars>
      </dgm:prSet>
      <dgm:spPr/>
    </dgm:pt>
    <dgm:pt modelId="{332C5630-6E42-463A-9C92-87E985C4AEB6}" type="pres">
      <dgm:prSet presAssocID="{70DCCEB8-17C4-465B-91E7-37CE2B7C9AF0}" presName="sibTransFirstNode" presStyleLbl="bgShp" presStyleIdx="0" presStyleCnt="1"/>
      <dgm:spPr/>
    </dgm:pt>
    <dgm:pt modelId="{CAF20810-B1EF-4319-8378-568E0E2BFA37}" type="pres">
      <dgm:prSet presAssocID="{87461CE7-E6BA-42BA-9409-22EA3D6F5AE9}" presName="nodeFollowingNodes" presStyleLbl="node1" presStyleIdx="1" presStyleCnt="4">
        <dgm:presLayoutVars>
          <dgm:bulletEnabled val="1"/>
        </dgm:presLayoutVars>
      </dgm:prSet>
      <dgm:spPr/>
    </dgm:pt>
    <dgm:pt modelId="{152A272E-2F65-4EAE-BB0D-AD85C956175F}" type="pres">
      <dgm:prSet presAssocID="{EDFCEE20-B609-41CC-BFD7-851E4E0DA417}" presName="nodeFollowingNodes" presStyleLbl="node1" presStyleIdx="2" presStyleCnt="4">
        <dgm:presLayoutVars>
          <dgm:bulletEnabled val="1"/>
        </dgm:presLayoutVars>
      </dgm:prSet>
      <dgm:spPr/>
    </dgm:pt>
    <dgm:pt modelId="{EF4075A0-EEB0-49C4-A28A-E960DB84B6CB}" type="pres">
      <dgm:prSet presAssocID="{D86C55C2-ED1B-4ABE-84C3-908B7E7F1A91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D3E81B02-BF6A-4EF4-8E61-2E0FBF432618}" type="presOf" srcId="{70DCCEB8-17C4-465B-91E7-37CE2B7C9AF0}" destId="{332C5630-6E42-463A-9C92-87E985C4AEB6}" srcOrd="0" destOrd="0" presId="urn:microsoft.com/office/officeart/2005/8/layout/cycle3"/>
    <dgm:cxn modelId="{BE726B0A-76A4-44F1-8F9E-886B8C9D32E4}" type="presOf" srcId="{EDFCEE20-B609-41CC-BFD7-851E4E0DA417}" destId="{152A272E-2F65-4EAE-BB0D-AD85C956175F}" srcOrd="0" destOrd="0" presId="urn:microsoft.com/office/officeart/2005/8/layout/cycle3"/>
    <dgm:cxn modelId="{265FF13B-89BB-4ABC-A47F-9370CFA5D7ED}" srcId="{3C4D21D8-7AAF-40CC-9F70-A89095DFDE46}" destId="{87461CE7-E6BA-42BA-9409-22EA3D6F5AE9}" srcOrd="1" destOrd="0" parTransId="{DCCD56D7-1025-4850-977B-AA3794BFCB66}" sibTransId="{5B7A11AC-CB81-4388-9F63-16F48080A04F}"/>
    <dgm:cxn modelId="{53CCC543-BA36-41D5-90DD-B8EA16FF31D0}" srcId="{3C4D21D8-7AAF-40CC-9F70-A89095DFDE46}" destId="{D86C55C2-ED1B-4ABE-84C3-908B7E7F1A91}" srcOrd="3" destOrd="0" parTransId="{565E5BE6-328F-49FD-8B76-CF4D180D5A39}" sibTransId="{9EEB7F7F-9741-46EC-A663-DFCFF667FD57}"/>
    <dgm:cxn modelId="{1673DD5A-4C57-4BEF-9BF2-6A884FB50ACD}" srcId="{3C4D21D8-7AAF-40CC-9F70-A89095DFDE46}" destId="{85211ECF-2694-40F4-A952-98CF8C617785}" srcOrd="0" destOrd="0" parTransId="{44D5580D-C08E-4FC1-9855-4CD18AF251E4}" sibTransId="{70DCCEB8-17C4-465B-91E7-37CE2B7C9AF0}"/>
    <dgm:cxn modelId="{93AEA384-DB6E-4F24-AAFF-B8DB3F808DBF}" type="presOf" srcId="{3C4D21D8-7AAF-40CC-9F70-A89095DFDE46}" destId="{7BCED603-9A56-4CE2-AC0F-BC6E2776BEEA}" srcOrd="0" destOrd="0" presId="urn:microsoft.com/office/officeart/2005/8/layout/cycle3"/>
    <dgm:cxn modelId="{0CE9C18D-2755-4D60-AC91-14CC81FA9BB6}" type="presOf" srcId="{D86C55C2-ED1B-4ABE-84C3-908B7E7F1A91}" destId="{EF4075A0-EEB0-49C4-A28A-E960DB84B6CB}" srcOrd="0" destOrd="0" presId="urn:microsoft.com/office/officeart/2005/8/layout/cycle3"/>
    <dgm:cxn modelId="{80351194-109D-4F8E-AC32-E4B627EF93D5}" srcId="{3C4D21D8-7AAF-40CC-9F70-A89095DFDE46}" destId="{EDFCEE20-B609-41CC-BFD7-851E4E0DA417}" srcOrd="2" destOrd="0" parTransId="{6F3D0DAA-47A8-466E-8C8C-258E2012F32B}" sibTransId="{047C39A4-CEB9-4853-ABB0-DB1A01D36E9A}"/>
    <dgm:cxn modelId="{8D7B63B1-83EB-4BA3-A4D1-D202B51AA8CA}" type="presOf" srcId="{87461CE7-E6BA-42BA-9409-22EA3D6F5AE9}" destId="{CAF20810-B1EF-4319-8378-568E0E2BFA37}" srcOrd="0" destOrd="0" presId="urn:microsoft.com/office/officeart/2005/8/layout/cycle3"/>
    <dgm:cxn modelId="{D65305F7-5E27-400D-AC31-C7DD74E78588}" type="presOf" srcId="{85211ECF-2694-40F4-A952-98CF8C617785}" destId="{330BE77E-6E3D-4913-BFBD-92F869B3EEEC}" srcOrd="0" destOrd="0" presId="urn:microsoft.com/office/officeart/2005/8/layout/cycle3"/>
    <dgm:cxn modelId="{CD0F0B50-FCA6-49C2-B3D9-9A946B3EBEE9}" type="presParOf" srcId="{7BCED603-9A56-4CE2-AC0F-BC6E2776BEEA}" destId="{6CA5BFD1-414C-44F1-8D36-55BDE781CE0B}" srcOrd="0" destOrd="0" presId="urn:microsoft.com/office/officeart/2005/8/layout/cycle3"/>
    <dgm:cxn modelId="{0D311EE8-C5DC-4939-AE3C-598BB8E5EA96}" type="presParOf" srcId="{6CA5BFD1-414C-44F1-8D36-55BDE781CE0B}" destId="{330BE77E-6E3D-4913-BFBD-92F869B3EEEC}" srcOrd="0" destOrd="0" presId="urn:microsoft.com/office/officeart/2005/8/layout/cycle3"/>
    <dgm:cxn modelId="{A0C4F813-0A8F-4B8B-BE81-2E8E6E8F8A72}" type="presParOf" srcId="{6CA5BFD1-414C-44F1-8D36-55BDE781CE0B}" destId="{332C5630-6E42-463A-9C92-87E985C4AEB6}" srcOrd="1" destOrd="0" presId="urn:microsoft.com/office/officeart/2005/8/layout/cycle3"/>
    <dgm:cxn modelId="{C8CAD45B-6533-4A7B-A930-2085D104223B}" type="presParOf" srcId="{6CA5BFD1-414C-44F1-8D36-55BDE781CE0B}" destId="{CAF20810-B1EF-4319-8378-568E0E2BFA37}" srcOrd="2" destOrd="0" presId="urn:microsoft.com/office/officeart/2005/8/layout/cycle3"/>
    <dgm:cxn modelId="{CC3EDEA4-35C7-498A-9AD7-F58D04DCA902}" type="presParOf" srcId="{6CA5BFD1-414C-44F1-8D36-55BDE781CE0B}" destId="{152A272E-2F65-4EAE-BB0D-AD85C956175F}" srcOrd="3" destOrd="0" presId="urn:microsoft.com/office/officeart/2005/8/layout/cycle3"/>
    <dgm:cxn modelId="{4F489119-7141-4B11-BF2D-C0957EA021EF}" type="presParOf" srcId="{6CA5BFD1-414C-44F1-8D36-55BDE781CE0B}" destId="{EF4075A0-EEB0-49C4-A28A-E960DB84B6C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C5630-6E42-463A-9C92-87E985C4AEB6}">
      <dsp:nvSpPr>
        <dsp:cNvPr id="0" name=""/>
        <dsp:cNvSpPr/>
      </dsp:nvSpPr>
      <dsp:spPr>
        <a:xfrm>
          <a:off x="1282103" y="-113812"/>
          <a:ext cx="4983221" cy="4983221"/>
        </a:xfrm>
        <a:prstGeom prst="circularArrow">
          <a:avLst>
            <a:gd name="adj1" fmla="val 4668"/>
            <a:gd name="adj2" fmla="val 272909"/>
            <a:gd name="adj3" fmla="val 12916068"/>
            <a:gd name="adj4" fmla="val 17973358"/>
            <a:gd name="adj5" fmla="val 4847"/>
          </a:avLst>
        </a:prstGeom>
        <a:noFill/>
        <a:ln>
          <a:solidFill>
            <a:srgbClr val="004C8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BE77E-6E3D-4913-BFBD-92F869B3EEEC}">
      <dsp:nvSpPr>
        <dsp:cNvPr id="0" name=""/>
        <dsp:cNvSpPr/>
      </dsp:nvSpPr>
      <dsp:spPr>
        <a:xfrm>
          <a:off x="2150353" y="1638"/>
          <a:ext cx="3246721" cy="1623360"/>
        </a:xfrm>
        <a:prstGeom prst="roundRect">
          <a:avLst/>
        </a:prstGeom>
        <a:solidFill>
          <a:srgbClr val="004C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CONTRIBUI NO DESCONGESTIONAMENTO DAS VIAS RESPIRATÓRIAS</a:t>
          </a:r>
        </a:p>
      </dsp:txBody>
      <dsp:txXfrm>
        <a:off x="2229599" y="80884"/>
        <a:ext cx="3088229" cy="1464868"/>
      </dsp:txXfrm>
    </dsp:sp>
    <dsp:sp modelId="{CAF20810-B1EF-4319-8378-568E0E2BFA37}">
      <dsp:nvSpPr>
        <dsp:cNvPr id="0" name=""/>
        <dsp:cNvSpPr/>
      </dsp:nvSpPr>
      <dsp:spPr>
        <a:xfrm>
          <a:off x="3939661" y="1790946"/>
          <a:ext cx="3246721" cy="1623360"/>
        </a:xfrm>
        <a:prstGeom prst="roundRect">
          <a:avLst/>
        </a:prstGeom>
        <a:solidFill>
          <a:srgbClr val="004C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AUXILIA COMO UM REFORÇO ANTIOXIDANTE</a:t>
          </a:r>
        </a:p>
      </dsp:txBody>
      <dsp:txXfrm>
        <a:off x="4018907" y="1870192"/>
        <a:ext cx="3088229" cy="1464868"/>
      </dsp:txXfrm>
    </dsp:sp>
    <dsp:sp modelId="{152A272E-2F65-4EAE-BB0D-AD85C956175F}">
      <dsp:nvSpPr>
        <dsp:cNvPr id="0" name=""/>
        <dsp:cNvSpPr/>
      </dsp:nvSpPr>
      <dsp:spPr>
        <a:xfrm>
          <a:off x="2150353" y="3580253"/>
          <a:ext cx="3246721" cy="1623360"/>
        </a:xfrm>
        <a:prstGeom prst="roundRect">
          <a:avLst/>
        </a:prstGeom>
        <a:solidFill>
          <a:srgbClr val="004C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REFORÇO PARA A IMUNIDADE</a:t>
          </a:r>
        </a:p>
      </dsp:txBody>
      <dsp:txXfrm>
        <a:off x="2229599" y="3659499"/>
        <a:ext cx="3088229" cy="1464868"/>
      </dsp:txXfrm>
    </dsp:sp>
    <dsp:sp modelId="{EF4075A0-EEB0-49C4-A28A-E960DB84B6CB}">
      <dsp:nvSpPr>
        <dsp:cNvPr id="0" name=""/>
        <dsp:cNvSpPr/>
      </dsp:nvSpPr>
      <dsp:spPr>
        <a:xfrm>
          <a:off x="361046" y="1790946"/>
          <a:ext cx="3246721" cy="1623360"/>
        </a:xfrm>
        <a:prstGeom prst="roundRect">
          <a:avLst/>
        </a:prstGeom>
        <a:solidFill>
          <a:srgbClr val="004C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FAVORECE A FLUIDIFICAÇÃO DAS SECREÇÕES RESPIRATÓRIAS</a:t>
          </a:r>
        </a:p>
      </dsp:txBody>
      <dsp:txXfrm>
        <a:off x="440292" y="1870192"/>
        <a:ext cx="3088229" cy="1464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2191A5C-FEE1-44D1-85E4-4E1B101D030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AB3781B-5E1E-4DA9-9809-22D9BA046C9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110988"/>
            <a:ext cx="1310400" cy="4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2613513" y="1650439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010545" y="1176813"/>
            <a:ext cx="6200130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120 mL e copo dosador 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8536A0-27F8-4106-BC95-0F05057B3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51" y="114760"/>
            <a:ext cx="4986000" cy="93778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F0F24D6-53B3-4B74-BD0E-F67C8DDC3CEE}"/>
              </a:ext>
            </a:extLst>
          </p:cNvPr>
          <p:cNvSpPr txBox="1"/>
          <p:nvPr/>
        </p:nvSpPr>
        <p:spPr>
          <a:xfrm>
            <a:off x="6614320" y="5321766"/>
            <a:ext cx="4815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Água purificada e </a:t>
            </a:r>
            <a:r>
              <a:rPr kumimoji="0" lang="pt-BR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Sorbitol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70% (Veículos), Acetilcisteína, Ácido Ascórbico, Extrato de própolis, Extrato aquoso de canela (</a:t>
            </a:r>
            <a:r>
              <a:rPr kumimoji="0" lang="pt-BR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Cinnamomum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burmannii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 Conservante </a:t>
            </a:r>
            <a:r>
              <a:rPr kumimoji="0" lang="pt-BR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Benzoato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Sódio, Espessante Goma </a:t>
            </a:r>
            <a:r>
              <a:rPr kumimoji="0" lang="pt-BR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Xantana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Edulcorante Sacarina Sódica, Aroma Natural de limão siciliano e Aroma natural de canela, Sequestrante EDTA cálcio </a:t>
            </a:r>
            <a:r>
              <a:rPr kumimoji="0" lang="pt-BR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dissódico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CONTEM AROMATIZANTE.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0D6A6100-2799-4843-8374-EA86CF150BD2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004C89">
              <a:alpha val="3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D4193281-D7B8-40D7-A5C4-0C9B806D137F}"/>
              </a:ext>
            </a:extLst>
          </p:cNvPr>
          <p:cNvGrpSpPr/>
          <p:nvPr/>
        </p:nvGrpSpPr>
        <p:grpSpPr>
          <a:xfrm>
            <a:off x="221388" y="2223090"/>
            <a:ext cx="3734815" cy="4204928"/>
            <a:chOff x="205059" y="1978157"/>
            <a:chExt cx="3734815" cy="4204928"/>
          </a:xfrm>
          <a:effectLst>
            <a:outerShdw blurRad="63500" dist="38100" dir="13500000" sx="101000" sy="101000" algn="br" rotWithShape="0">
              <a:prstClr val="black">
                <a:alpha val="30000"/>
              </a:prstClr>
            </a:outerShdw>
          </a:effectLst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E6A8E956-8F15-4819-B1DF-51A091629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69" t="4633" r="21443" b="12116"/>
            <a:stretch/>
          </p:blipFill>
          <p:spPr>
            <a:xfrm>
              <a:off x="205059" y="1978157"/>
              <a:ext cx="2726871" cy="4204928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11C0946D-77B7-4998-A2ED-BF2DFDB6A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2" r="31644"/>
            <a:stretch/>
          </p:blipFill>
          <p:spPr>
            <a:xfrm>
              <a:off x="2334103" y="2888520"/>
              <a:ext cx="1605771" cy="3225443"/>
            </a:xfrm>
            <a:prstGeom prst="rect">
              <a:avLst/>
            </a:prstGeom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8B9D90E7-E11F-4985-AE5C-942D9EFB7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41" y="1712707"/>
            <a:ext cx="4121034" cy="3546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004C89">
              <a:alpha val="3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ADEA3B-0A0F-4A89-8AAC-F7FB99E7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9" y="612001"/>
            <a:ext cx="4237130" cy="5928142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0F226370-A023-45CE-8C91-B11615C0AA4A}"/>
              </a:ext>
            </a:extLst>
          </p:cNvPr>
          <p:cNvGrpSpPr/>
          <p:nvPr/>
        </p:nvGrpSpPr>
        <p:grpSpPr>
          <a:xfrm>
            <a:off x="205059" y="2174103"/>
            <a:ext cx="3734815" cy="4204928"/>
            <a:chOff x="205059" y="1978157"/>
            <a:chExt cx="3734815" cy="4204928"/>
          </a:xfrm>
          <a:effectLst>
            <a:outerShdw blurRad="63500" dist="38100" dir="13500000" sx="101000" sy="101000" algn="br" rotWithShape="0">
              <a:prstClr val="black">
                <a:alpha val="30000"/>
              </a:prstClr>
            </a:outerShdw>
          </a:effectLst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DD8438A-4823-4209-9D64-8A7E18472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69" t="4633" r="21443" b="12116"/>
            <a:stretch/>
          </p:blipFill>
          <p:spPr>
            <a:xfrm>
              <a:off x="205059" y="1978157"/>
              <a:ext cx="2726871" cy="420492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DE00D90C-853A-4FD9-BD29-F4BF9E7D8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2" r="31644"/>
            <a:stretch/>
          </p:blipFill>
          <p:spPr>
            <a:xfrm>
              <a:off x="2334103" y="2888520"/>
              <a:ext cx="1605771" cy="3225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V="1">
            <a:off x="5903595" y="1316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004C89">
              <a:alpha val="3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0D23A29-FC24-4BA3-A5C2-EBFEB8FCB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C4D446E-B076-4418-AEBE-E89BE1427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ED635B0B-C563-46AE-9E68-01D4A7BAA72A}"/>
              </a:ext>
            </a:extLst>
          </p:cNvPr>
          <p:cNvGrpSpPr/>
          <p:nvPr/>
        </p:nvGrpSpPr>
        <p:grpSpPr>
          <a:xfrm>
            <a:off x="7942711" y="2400531"/>
            <a:ext cx="3734815" cy="4204928"/>
            <a:chOff x="205059" y="1978157"/>
            <a:chExt cx="3734815" cy="4204928"/>
          </a:xfrm>
          <a:effectLst>
            <a:outerShdw blurRad="63500" dist="38100" dir="13500000" sx="101000" sy="101000" algn="br" rotWithShape="0">
              <a:prstClr val="black">
                <a:alpha val="30000"/>
              </a:prstClr>
            </a:outerShdw>
          </a:effectLst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85F8388-B14E-432B-A26F-D02BFE43A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69" t="4633" r="21443" b="12116"/>
            <a:stretch/>
          </p:blipFill>
          <p:spPr>
            <a:xfrm>
              <a:off x="205059" y="1978157"/>
              <a:ext cx="2726871" cy="420492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1C882A7-8DA1-4D80-BB00-FBAE1ECCF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2" r="31644"/>
            <a:stretch/>
          </p:blipFill>
          <p:spPr>
            <a:xfrm>
              <a:off x="2334103" y="2888520"/>
              <a:ext cx="1605771" cy="3225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3D3FED3-FC19-4542-B54B-7F4FB5FF3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" b="84180"/>
          <a:stretch/>
        </p:blipFill>
        <p:spPr>
          <a:xfrm>
            <a:off x="3931755" y="305925"/>
            <a:ext cx="4069246" cy="9378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7EDA8C-C758-4B51-B552-EE8AD6B6E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08" y="204256"/>
            <a:ext cx="4986232" cy="93782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80FDCD4-00C4-4E87-8375-9BFBA722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1" t="123" r="7783"/>
          <a:stretch>
            <a:fillRect/>
          </a:stretch>
        </p:blipFill>
        <p:spPr>
          <a:xfrm>
            <a:off x="-16328" y="81803"/>
            <a:ext cx="5248219" cy="6710400"/>
          </a:xfrm>
          <a:custGeom>
            <a:avLst/>
            <a:gdLst>
              <a:gd name="connsiteX0" fmla="*/ 0 w 5357036"/>
              <a:gd name="connsiteY0" fmla="*/ 0 h 6849534"/>
              <a:gd name="connsiteX1" fmla="*/ 4286687 w 5357036"/>
              <a:gd name="connsiteY1" fmla="*/ 0 h 6849534"/>
              <a:gd name="connsiteX2" fmla="*/ 5357036 w 5357036"/>
              <a:gd name="connsiteY2" fmla="*/ 6849534 h 6849534"/>
              <a:gd name="connsiteX3" fmla="*/ 0 w 5357036"/>
              <a:gd name="connsiteY3" fmla="*/ 6849534 h 684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036" h="6849534">
                <a:moveTo>
                  <a:pt x="0" y="0"/>
                </a:moveTo>
                <a:lnTo>
                  <a:pt x="4286687" y="0"/>
                </a:lnTo>
                <a:lnTo>
                  <a:pt x="5357036" y="6849534"/>
                </a:lnTo>
                <a:lnTo>
                  <a:pt x="0" y="6849534"/>
                </a:lnTo>
                <a:close/>
              </a:path>
            </a:pathLst>
          </a:cu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5357036" y="1345420"/>
            <a:ext cx="6605194" cy="4647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FLUITÓSS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um suplemento alimentar líquido, formulado com Acetilcisteína (NAC), um componente que tem ação FLUIDIFICANTE DAS SECREÇÕES RESPIRATÓRIAS, facilitando a EXPECTORAÇÃO. Fluitóss possui também PROANTOCIANIDINA e COMPOSTOS FENÓLICOS conhecidos por suas elevadas atividades antioxidantes, além da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VITAMINA C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auxilia no funcionamento do sistema imune.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881B89-641C-40A7-82EF-1F6125EBBC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44" y="148218"/>
            <a:ext cx="919870" cy="34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5B488620-461B-492C-A50E-2146B4014A5D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1343616" y="2604505"/>
            <a:ext cx="1019286" cy="82465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1EC070E1-09CE-43B0-A9B1-72D454635638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1328967" y="3797799"/>
            <a:ext cx="1100531" cy="677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8B42AEF7-7442-427E-AD42-BE1DD45C1B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1267436" y="4387902"/>
            <a:ext cx="1051949" cy="883853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14FEF428-29BF-4D15-AA7C-F981BADA732C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827161" y="2110133"/>
            <a:ext cx="161356" cy="1387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7C292086-FAEB-4B6C-BB0B-8CBDF0657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12" y="94017"/>
            <a:ext cx="4986000" cy="93778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E23CB1-1C63-44D8-B6D4-23FE027D921E}"/>
              </a:ext>
            </a:extLst>
          </p:cNvPr>
          <p:cNvSpPr txBox="1"/>
          <p:nvPr/>
        </p:nvSpPr>
        <p:spPr>
          <a:xfrm>
            <a:off x="7642645" y="1959311"/>
            <a:ext cx="42030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ASCÓRBICO (vitamina C)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auxilia no funcionamento do sistema imune.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6952015" y="1196813"/>
            <a:ext cx="52289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REFORÇO PARA IMUNIDADE</a:t>
            </a:r>
            <a:endParaRPr lang="pt-BR" sz="25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661E225-F905-4D8C-AAF5-7BE85F802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7" t="3600" r="23630" b="13887"/>
          <a:stretch/>
        </p:blipFill>
        <p:spPr>
          <a:xfrm>
            <a:off x="62903" y="2330147"/>
            <a:ext cx="1936536" cy="3256167"/>
          </a:xfrm>
          <a:prstGeom prst="rect">
            <a:avLst/>
          </a:prstGeom>
        </p:spPr>
      </p:pic>
      <p:sp>
        <p:nvSpPr>
          <p:cNvPr id="34" name="Elipse 33">
            <a:extLst>
              <a:ext uri="{FF2B5EF4-FFF2-40B4-BE49-F238E27FC236}">
                <a16:creationId xmlns:a16="http://schemas.microsoft.com/office/drawing/2014/main" id="{54BF84FA-3B64-47C1-8555-F9D8089A7A06}"/>
              </a:ext>
            </a:extLst>
          </p:cNvPr>
          <p:cNvSpPr/>
          <p:nvPr/>
        </p:nvSpPr>
        <p:spPr>
          <a:xfrm>
            <a:off x="2115114" y="1172584"/>
            <a:ext cx="1692000" cy="167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VITAMINA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523EF39-9B02-40CE-A277-AB12E790C1FA}"/>
              </a:ext>
            </a:extLst>
          </p:cNvPr>
          <p:cNvSpPr/>
          <p:nvPr/>
        </p:nvSpPr>
        <p:spPr>
          <a:xfrm>
            <a:off x="2429498" y="3109598"/>
            <a:ext cx="1692000" cy="151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CANELA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429E8F76-AE6E-4A5A-9075-F9C2B78A40AC}"/>
              </a:ext>
            </a:extLst>
          </p:cNvPr>
          <p:cNvSpPr/>
          <p:nvPr/>
        </p:nvSpPr>
        <p:spPr>
          <a:xfrm>
            <a:off x="2071597" y="5050328"/>
            <a:ext cx="1692000" cy="1512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PRÓPOLIS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F8BA811-A06D-4B28-9259-ADB8D164ADF6}"/>
              </a:ext>
            </a:extLst>
          </p:cNvPr>
          <p:cNvSpPr/>
          <p:nvPr/>
        </p:nvSpPr>
        <p:spPr>
          <a:xfrm>
            <a:off x="142517" y="490133"/>
            <a:ext cx="1692000" cy="1620000"/>
          </a:xfrm>
          <a:prstGeom prst="ellipse">
            <a:avLst/>
          </a:prstGeom>
          <a:solidFill>
            <a:srgbClr val="00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ACETILCISTEÍNA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9DDA1E8-87B6-4B5F-8801-D12F5592597B}"/>
              </a:ext>
            </a:extLst>
          </p:cNvPr>
          <p:cNvSpPr txBox="1"/>
          <p:nvPr/>
        </p:nvSpPr>
        <p:spPr>
          <a:xfrm>
            <a:off x="1752796" y="508505"/>
            <a:ext cx="224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Fluidificante 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CE12AA7-49A5-4FE4-90CA-57FE99661D0F}"/>
              </a:ext>
            </a:extLst>
          </p:cNvPr>
          <p:cNvSpPr txBox="1"/>
          <p:nvPr/>
        </p:nvSpPr>
        <p:spPr>
          <a:xfrm>
            <a:off x="3798306" y="1568571"/>
            <a:ext cx="392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ascórbico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Antioxidante</a:t>
            </a:r>
          </a:p>
          <a:p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 a imunidade 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037F26C-B563-4236-BEBC-EE9BA773B731}"/>
              </a:ext>
            </a:extLst>
          </p:cNvPr>
          <p:cNvSpPr txBox="1"/>
          <p:nvPr/>
        </p:nvSpPr>
        <p:spPr>
          <a:xfrm>
            <a:off x="4171004" y="3429159"/>
            <a:ext cx="2970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Proantocianidinas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Antioxidante</a:t>
            </a:r>
          </a:p>
          <a:p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expectoração do muco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D5DE75C-F184-45F5-9DE5-205E5C2A7906}"/>
              </a:ext>
            </a:extLst>
          </p:cNvPr>
          <p:cNvSpPr txBox="1"/>
          <p:nvPr/>
        </p:nvSpPr>
        <p:spPr>
          <a:xfrm>
            <a:off x="3810652" y="5420308"/>
            <a:ext cx="392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Compostos fenólicos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Antioxidante</a:t>
            </a:r>
          </a:p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Composto antiviral 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F46D158-601B-4E1C-9AC7-10648F77E68B}"/>
              </a:ext>
            </a:extLst>
          </p:cNvPr>
          <p:cNvSpPr txBox="1"/>
          <p:nvPr/>
        </p:nvSpPr>
        <p:spPr>
          <a:xfrm>
            <a:off x="7655123" y="3456558"/>
            <a:ext cx="41780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extrato aquoso de </a:t>
            </a: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CANELA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onde encontram-se as </a:t>
            </a:r>
            <a:r>
              <a:rPr lang="pt-BR" sz="2000" dirty="0" err="1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Proantocianidinas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tipo A. São elas que conferem o sabor, aroma e a cor avermelhada a canela, e também são responsáveis por diversos efeitos benéficos a saúde, como alta AÇÃO ANTIOXIDANTE e antimicrobiana.</a:t>
            </a:r>
          </a:p>
        </p:txBody>
      </p:sp>
    </p:spTree>
    <p:extLst>
      <p:ext uri="{BB962C8B-B14F-4D97-AF65-F5344CB8AC3E}">
        <p14:creationId xmlns:p14="http://schemas.microsoft.com/office/powerpoint/2010/main" val="21428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8877F151-9596-4606-85C4-81F97E4C7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215" y="496290"/>
            <a:ext cx="7052800" cy="561873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E09AB1B-DA36-4494-ABCC-8BE2C2371E5C}"/>
              </a:ext>
            </a:extLst>
          </p:cNvPr>
          <p:cNvSpPr/>
          <p:nvPr/>
        </p:nvSpPr>
        <p:spPr>
          <a:xfrm>
            <a:off x="0" y="0"/>
            <a:ext cx="12209208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0B4444E-2404-4C86-BE2D-E1BCD59F7361}"/>
              </a:ext>
            </a:extLst>
          </p:cNvPr>
          <p:cNvSpPr txBox="1"/>
          <p:nvPr/>
        </p:nvSpPr>
        <p:spPr>
          <a:xfrm>
            <a:off x="1399971" y="1773359"/>
            <a:ext cx="179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378F86"/>
              </a:solidFill>
              <a:latin typeface="Calibri (Corpo)  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433F5E3-0F28-4006-9277-BA37FBD4F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0" y="322254"/>
            <a:ext cx="4986000" cy="93778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592CE4-1379-4EE4-B73F-2A6A72908D12}"/>
              </a:ext>
            </a:extLst>
          </p:cNvPr>
          <p:cNvSpPr txBox="1"/>
          <p:nvPr/>
        </p:nvSpPr>
        <p:spPr>
          <a:xfrm>
            <a:off x="1321960" y="2567226"/>
            <a:ext cx="9791184" cy="219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Acetilcisteína</a:t>
            </a:r>
            <a:r>
              <a:rPr lang="pt-BR" sz="24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modifica as características da secreção respiratória (muco) reduzindo sua consistência e elasticidade. Tornando-a mais fluída, podendo auxiliar na expectoração.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4F4E7-D5A7-4CEE-86E4-F9B3DEA0E72F}"/>
              </a:ext>
            </a:extLst>
          </p:cNvPr>
          <p:cNvSpPr txBox="1"/>
          <p:nvPr/>
        </p:nvSpPr>
        <p:spPr>
          <a:xfrm>
            <a:off x="970724" y="1649525"/>
            <a:ext cx="10142420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5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FLUIDIFICAÇÃO DAS SECREÇÕES RESPIRATÓRIAS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D4E71A1-8043-4E7F-829F-1DD115F130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82E08C6-F97D-4B5A-A3A1-39D56FD4F6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110988"/>
            <a:ext cx="1310400" cy="4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9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2F5924-9E2A-41D8-AA8E-36CC2105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14326" r="3243" b="4814"/>
          <a:stretch/>
        </p:blipFill>
        <p:spPr>
          <a:xfrm>
            <a:off x="-17209" y="0"/>
            <a:ext cx="12209209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78FB946-138F-4D6B-8730-4337AF927A3F}"/>
              </a:ext>
            </a:extLst>
          </p:cNvPr>
          <p:cNvSpPr/>
          <p:nvPr/>
        </p:nvSpPr>
        <p:spPr>
          <a:xfrm>
            <a:off x="-16329" y="0"/>
            <a:ext cx="12209208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C53E934-E142-4C2E-B6F7-E1215FB16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7" y="163235"/>
            <a:ext cx="4986000" cy="93778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CF6B49-3896-45FD-B278-EB084B5B71CF}"/>
              </a:ext>
            </a:extLst>
          </p:cNvPr>
          <p:cNvSpPr txBox="1"/>
          <p:nvPr/>
        </p:nvSpPr>
        <p:spPr>
          <a:xfrm>
            <a:off x="1384111" y="2230893"/>
            <a:ext cx="9875568" cy="303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pt-BR" sz="20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EXTRATO DE PRÓPOLIS</a:t>
            </a:r>
            <a:r>
              <a:rPr lang="pt-BR" sz="20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CANELA</a:t>
            </a:r>
            <a:r>
              <a:rPr lang="pt-BR" sz="20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 C</a:t>
            </a:r>
            <a:r>
              <a:rPr lang="pt-BR" sz="20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possuem ação ANTIOXIDANTE, são substâncias que tem a capacidade de proteger as células contra os efeitos dos radicais livres, produzidos pelo organismo. Sendo assim, os antioxidantes PROTEGEM e AUXILIAM no funcionamento do SISTEMA IMUNE.  </a:t>
            </a:r>
            <a:endParaRPr lang="pt-BR" sz="2000" b="1" i="0" dirty="0">
              <a:solidFill>
                <a:srgbClr val="378F8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08CF5-D827-4054-A43E-FAE4C0C8538E}"/>
              </a:ext>
            </a:extLst>
          </p:cNvPr>
          <p:cNvSpPr txBox="1"/>
          <p:nvPr/>
        </p:nvSpPr>
        <p:spPr>
          <a:xfrm>
            <a:off x="1026183" y="1467051"/>
            <a:ext cx="8516287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5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REFORÇO OXIDANTE</a:t>
            </a:r>
            <a:endParaRPr lang="pt-BR" sz="25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82A476A-EFE0-4B3F-BAAA-EA51C65DB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69AF4A4-36EC-483F-A5DD-7D19D2AFB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110988"/>
            <a:ext cx="1310400" cy="4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7B1DCD-97F5-492C-B3FC-0B335138F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" y="199504"/>
            <a:ext cx="4986000" cy="937783"/>
          </a:xfrm>
          <a:prstGeom prst="rect">
            <a:avLst/>
          </a:prstGeom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BA87EDAA-AF5B-42E2-831C-8FD972D23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484245"/>
              </p:ext>
            </p:extLst>
          </p:nvPr>
        </p:nvGraphicFramePr>
        <p:xfrm>
          <a:off x="2514599" y="1137287"/>
          <a:ext cx="7547429" cy="5205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79567" y="1613660"/>
            <a:ext cx="10703398" cy="1148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Fluitóss é indicado para homens e mulheres acima de 19 anos, que apresentam dificuldade de expectoração do muco presente nas vias respiratórias.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744301" y="4723662"/>
            <a:ext cx="10773931" cy="53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Ingerir 10 mL (2/3 copo dosador) do produto de uma a duas vezes ao dia.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B3683A-B05A-4A3F-BFCA-F4C266B69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6" y="3559569"/>
            <a:ext cx="4986000" cy="9377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36A069-74A8-4F99-BE06-81B3A37AA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6" y="411213"/>
            <a:ext cx="4986000" cy="937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13225</TotalTime>
  <Words>382</Words>
  <Application>Microsoft Office PowerPoint</Application>
  <PresentationFormat>Widescreen</PresentationFormat>
  <Paragraphs>38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(Corpo)  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Andresa Rodrigues</cp:lastModifiedBy>
  <cp:revision>832</cp:revision>
  <cp:lastPrinted>2023-02-27T17:06:06Z</cp:lastPrinted>
  <dcterms:created xsi:type="dcterms:W3CDTF">2020-01-15T18:52:07Z</dcterms:created>
  <dcterms:modified xsi:type="dcterms:W3CDTF">2024-01-11T17:50:20Z</dcterms:modified>
</cp:coreProperties>
</file>