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23" r:id="rId4"/>
    <p:sldId id="257" r:id="rId5"/>
    <p:sldId id="426" r:id="rId6"/>
    <p:sldId id="429" r:id="rId7"/>
    <p:sldId id="428" r:id="rId8"/>
    <p:sldId id="422" r:id="rId9"/>
    <p:sldId id="266" r:id="rId10"/>
    <p:sldId id="267" r:id="rId11"/>
    <p:sldId id="273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6B"/>
    <a:srgbClr val="D00F75"/>
    <a:srgbClr val="F4A9B0"/>
    <a:srgbClr val="90B7C8"/>
    <a:srgbClr val="96D608"/>
    <a:srgbClr val="28867D"/>
    <a:srgbClr val="FFFFFF"/>
    <a:srgbClr val="007065"/>
    <a:srgbClr val="7030A0"/>
    <a:srgbClr val="A1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12" autoAdjust="0"/>
  </p:normalViewPr>
  <p:slideViewPr>
    <p:cSldViewPr snapToGrid="0">
      <p:cViewPr varScale="1">
        <p:scale>
          <a:sx n="101" d="100"/>
          <a:sy n="101" d="100"/>
        </p:scale>
        <p:origin x="89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30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0CAF0-59F9-4764-8C3C-3B0A5818DFC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5546F3C-55A2-4525-B427-01E65ED6C38D}">
      <dgm:prSet phldrT="[Texto]" custT="1"/>
      <dgm:spPr>
        <a:solidFill>
          <a:srgbClr val="D00F75"/>
        </a:solidFill>
        <a:ln>
          <a:noFill/>
        </a:ln>
      </dgm:spPr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COMBATE A FADIGA E CANSAÇO</a:t>
          </a:r>
        </a:p>
      </dgm:t>
    </dgm:pt>
    <dgm:pt modelId="{862B4B1F-F2F6-4A4F-ABEA-F1D3546AB995}" type="parTrans" cxnId="{A7D4569C-D9E1-46EA-A7BE-A1CC09B91382}">
      <dgm:prSet/>
      <dgm:spPr/>
      <dgm:t>
        <a:bodyPr/>
        <a:lstStyle/>
        <a:p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CAD79-71DB-4610-A7C0-2C16520B180D}" type="sibTrans" cxnId="{A7D4569C-D9E1-46EA-A7BE-A1CC09B91382}">
      <dgm:prSet custT="1"/>
      <dgm:spPr>
        <a:noFill/>
        <a:ln w="28575">
          <a:solidFill>
            <a:srgbClr val="D00F75"/>
          </a:solidFill>
        </a:ln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3DA81D-6202-413A-A9A9-2273F8B772A7}">
      <dgm:prSet phldrT="[Texto]" custT="1"/>
      <dgm:spPr>
        <a:solidFill>
          <a:srgbClr val="D00F75"/>
        </a:solidFill>
        <a:ln>
          <a:noFill/>
        </a:ln>
      </dgm:spPr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FONTE DE NUTRIENTES QUE CONTRIBUEM NO VIGOR FEMININO</a:t>
          </a:r>
        </a:p>
      </dgm:t>
    </dgm:pt>
    <dgm:pt modelId="{CBD34B38-C792-49D9-A525-2B70F8996A4A}" type="parTrans" cxnId="{9B69DF1A-1D82-407E-92FD-5145E40FAB4F}">
      <dgm:prSet/>
      <dgm:spPr/>
      <dgm:t>
        <a:bodyPr/>
        <a:lstStyle/>
        <a:p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62F3C-5E43-4B6C-8275-3E3A4668BA27}" type="sibTrans" cxnId="{9B69DF1A-1D82-407E-92FD-5145E40FAB4F}">
      <dgm:prSet custT="1"/>
      <dgm:spPr>
        <a:noFill/>
        <a:ln w="28575">
          <a:solidFill>
            <a:srgbClr val="D00F75"/>
          </a:solidFill>
        </a:ln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72A42-6AE4-4B70-83F4-B019A852C8B9}">
      <dgm:prSet phldrT="[Texto]" custT="1"/>
      <dgm:spPr>
        <a:solidFill>
          <a:srgbClr val="D00F75"/>
        </a:solidFill>
        <a:ln>
          <a:noFill/>
        </a:ln>
      </dgm:spPr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ESTIMULA SEU BEM-ESTAR PARA MELHORAR SUA NOITE</a:t>
          </a:r>
        </a:p>
      </dgm:t>
    </dgm:pt>
    <dgm:pt modelId="{157A7E2D-8288-482A-AC91-A5835F41D0DB}" type="parTrans" cxnId="{462E6AA7-1FEB-4C51-B846-2A5564607AE2}">
      <dgm:prSet/>
      <dgm:spPr/>
      <dgm:t>
        <a:bodyPr/>
        <a:lstStyle/>
        <a:p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45389-5E2D-4379-829D-E57C605BA163}" type="sibTrans" cxnId="{462E6AA7-1FEB-4C51-B846-2A5564607AE2}">
      <dgm:prSet custT="1"/>
      <dgm:spPr>
        <a:noFill/>
        <a:ln w="28575">
          <a:solidFill>
            <a:srgbClr val="D00F75"/>
          </a:solidFill>
        </a:ln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3412DA-D361-4A7D-92E8-79BCAC8398F8}">
      <dgm:prSet custT="1"/>
      <dgm:spPr>
        <a:solidFill>
          <a:srgbClr val="D00F75"/>
        </a:solidFill>
        <a:ln>
          <a:noFill/>
        </a:ln>
      </dgm:spPr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MAIS DISPOSIÇÃO PARA O DIA A DIA</a:t>
          </a:r>
        </a:p>
      </dgm:t>
    </dgm:pt>
    <dgm:pt modelId="{FD5DB871-785A-48BC-AF6B-C44AE92BD1DB}" type="parTrans" cxnId="{5F9067C3-588D-466F-BDC8-3C86E64C8097}">
      <dgm:prSet/>
      <dgm:spPr/>
      <dgm:t>
        <a:bodyPr/>
        <a:lstStyle/>
        <a:p>
          <a:endParaRPr lang="pt-B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0421F-8DBB-4CC7-B228-D5E94F267CAA}" type="sibTrans" cxnId="{5F9067C3-588D-466F-BDC8-3C86E64C8097}">
      <dgm:prSet custT="1"/>
      <dgm:spPr>
        <a:noFill/>
        <a:ln w="28575">
          <a:solidFill>
            <a:srgbClr val="D00F75"/>
          </a:solidFill>
        </a:ln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A57093-3CAC-48D1-9DE2-416307867F75}" type="pres">
      <dgm:prSet presAssocID="{69C0CAF0-59F9-4764-8C3C-3B0A5818DFCE}" presName="Name0" presStyleCnt="0">
        <dgm:presLayoutVars>
          <dgm:dir/>
          <dgm:resizeHandles val="exact"/>
        </dgm:presLayoutVars>
      </dgm:prSet>
      <dgm:spPr/>
    </dgm:pt>
    <dgm:pt modelId="{058AB2B0-144E-4BF8-8682-DF0A2092D3CE}" type="pres">
      <dgm:prSet presAssocID="{15546F3C-55A2-4525-B427-01E65ED6C38D}" presName="node" presStyleLbl="node1" presStyleIdx="0" presStyleCnt="4">
        <dgm:presLayoutVars>
          <dgm:bulletEnabled val="1"/>
        </dgm:presLayoutVars>
      </dgm:prSet>
      <dgm:spPr/>
    </dgm:pt>
    <dgm:pt modelId="{F6E13747-AADE-4FC0-BE8B-4C1D2110C0AA}" type="pres">
      <dgm:prSet presAssocID="{2E2CAD79-71DB-4610-A7C0-2C16520B180D}" presName="sibTrans" presStyleLbl="sibTrans2D1" presStyleIdx="0" presStyleCnt="4"/>
      <dgm:spPr/>
    </dgm:pt>
    <dgm:pt modelId="{7C4A15BA-6F93-43D7-8392-81C84E37D763}" type="pres">
      <dgm:prSet presAssocID="{2E2CAD79-71DB-4610-A7C0-2C16520B180D}" presName="connectorText" presStyleLbl="sibTrans2D1" presStyleIdx="0" presStyleCnt="4"/>
      <dgm:spPr/>
    </dgm:pt>
    <dgm:pt modelId="{993B1F56-2427-41A1-8CF0-A9F55A372F8B}" type="pres">
      <dgm:prSet presAssocID="{613DA81D-6202-413A-A9A9-2273F8B772A7}" presName="node" presStyleLbl="node1" presStyleIdx="1" presStyleCnt="4">
        <dgm:presLayoutVars>
          <dgm:bulletEnabled val="1"/>
        </dgm:presLayoutVars>
      </dgm:prSet>
      <dgm:spPr/>
    </dgm:pt>
    <dgm:pt modelId="{A66FA641-A617-4257-AD92-CFB1F5949206}" type="pres">
      <dgm:prSet presAssocID="{49062F3C-5E43-4B6C-8275-3E3A4668BA27}" presName="sibTrans" presStyleLbl="sibTrans2D1" presStyleIdx="1" presStyleCnt="4"/>
      <dgm:spPr/>
    </dgm:pt>
    <dgm:pt modelId="{0945E506-74F2-4E37-885D-2A6D35EC7F04}" type="pres">
      <dgm:prSet presAssocID="{49062F3C-5E43-4B6C-8275-3E3A4668BA27}" presName="connectorText" presStyleLbl="sibTrans2D1" presStyleIdx="1" presStyleCnt="4"/>
      <dgm:spPr/>
    </dgm:pt>
    <dgm:pt modelId="{EF14A6AE-2B5D-419A-A2AF-44AB7ED57B24}" type="pres">
      <dgm:prSet presAssocID="{F8572A42-6AE4-4B70-83F4-B019A852C8B9}" presName="node" presStyleLbl="node1" presStyleIdx="2" presStyleCnt="4">
        <dgm:presLayoutVars>
          <dgm:bulletEnabled val="1"/>
        </dgm:presLayoutVars>
      </dgm:prSet>
      <dgm:spPr/>
    </dgm:pt>
    <dgm:pt modelId="{B417AD7C-C55C-4535-B4AA-53C076DFA939}" type="pres">
      <dgm:prSet presAssocID="{90A45389-5E2D-4379-829D-E57C605BA163}" presName="sibTrans" presStyleLbl="sibTrans2D1" presStyleIdx="2" presStyleCnt="4"/>
      <dgm:spPr/>
    </dgm:pt>
    <dgm:pt modelId="{F2644D82-B857-4824-BC46-36ED80666276}" type="pres">
      <dgm:prSet presAssocID="{90A45389-5E2D-4379-829D-E57C605BA163}" presName="connectorText" presStyleLbl="sibTrans2D1" presStyleIdx="2" presStyleCnt="4"/>
      <dgm:spPr/>
    </dgm:pt>
    <dgm:pt modelId="{C748D481-FE49-46D8-B717-56D2AA36A452}" type="pres">
      <dgm:prSet presAssocID="{283412DA-D361-4A7D-92E8-79BCAC8398F8}" presName="node" presStyleLbl="node1" presStyleIdx="3" presStyleCnt="4">
        <dgm:presLayoutVars>
          <dgm:bulletEnabled val="1"/>
        </dgm:presLayoutVars>
      </dgm:prSet>
      <dgm:spPr/>
    </dgm:pt>
    <dgm:pt modelId="{F968CA24-9FF8-41FE-A525-CA15F08C5CC0}" type="pres">
      <dgm:prSet presAssocID="{9C70421F-8DBB-4CC7-B228-D5E94F267CAA}" presName="sibTrans" presStyleLbl="sibTrans2D1" presStyleIdx="3" presStyleCnt="4"/>
      <dgm:spPr/>
    </dgm:pt>
    <dgm:pt modelId="{E7E62B5A-1544-4EA0-8DD8-77AAFD3A0A21}" type="pres">
      <dgm:prSet presAssocID="{9C70421F-8DBB-4CC7-B228-D5E94F267CAA}" presName="connectorText" presStyleLbl="sibTrans2D1" presStyleIdx="3" presStyleCnt="4"/>
      <dgm:spPr/>
    </dgm:pt>
  </dgm:ptLst>
  <dgm:cxnLst>
    <dgm:cxn modelId="{D7CEAD13-C5B5-4261-ACC9-119BB65BE1A4}" type="presOf" srcId="{2E2CAD79-71DB-4610-A7C0-2C16520B180D}" destId="{7C4A15BA-6F93-43D7-8392-81C84E37D763}" srcOrd="1" destOrd="0" presId="urn:microsoft.com/office/officeart/2005/8/layout/cycle7"/>
    <dgm:cxn modelId="{9B69DF1A-1D82-407E-92FD-5145E40FAB4F}" srcId="{69C0CAF0-59F9-4764-8C3C-3B0A5818DFCE}" destId="{613DA81D-6202-413A-A9A9-2273F8B772A7}" srcOrd="1" destOrd="0" parTransId="{CBD34B38-C792-49D9-A525-2B70F8996A4A}" sibTransId="{49062F3C-5E43-4B6C-8275-3E3A4668BA27}"/>
    <dgm:cxn modelId="{69C1AF39-5F53-4670-8888-A888B24B867A}" type="presOf" srcId="{15546F3C-55A2-4525-B427-01E65ED6C38D}" destId="{058AB2B0-144E-4BF8-8682-DF0A2092D3CE}" srcOrd="0" destOrd="0" presId="urn:microsoft.com/office/officeart/2005/8/layout/cycle7"/>
    <dgm:cxn modelId="{0B9E7041-37F2-467A-AB2D-6BC8B462CB47}" type="presOf" srcId="{613DA81D-6202-413A-A9A9-2273F8B772A7}" destId="{993B1F56-2427-41A1-8CF0-A9F55A372F8B}" srcOrd="0" destOrd="0" presId="urn:microsoft.com/office/officeart/2005/8/layout/cycle7"/>
    <dgm:cxn modelId="{208FFE6A-75BF-4BA2-A9DA-B51317F6050A}" type="presOf" srcId="{90A45389-5E2D-4379-829D-E57C605BA163}" destId="{B417AD7C-C55C-4535-B4AA-53C076DFA939}" srcOrd="0" destOrd="0" presId="urn:microsoft.com/office/officeart/2005/8/layout/cycle7"/>
    <dgm:cxn modelId="{1E23B84F-F339-453E-8F5E-07B0FE576E5E}" type="presOf" srcId="{9C70421F-8DBB-4CC7-B228-D5E94F267CAA}" destId="{E7E62B5A-1544-4EA0-8DD8-77AAFD3A0A21}" srcOrd="1" destOrd="0" presId="urn:microsoft.com/office/officeart/2005/8/layout/cycle7"/>
    <dgm:cxn modelId="{A2F93D96-DFD7-47DC-93E5-0EED701491E3}" type="presOf" srcId="{49062F3C-5E43-4B6C-8275-3E3A4668BA27}" destId="{0945E506-74F2-4E37-885D-2A6D35EC7F04}" srcOrd="1" destOrd="0" presId="urn:microsoft.com/office/officeart/2005/8/layout/cycle7"/>
    <dgm:cxn modelId="{A7D4569C-D9E1-46EA-A7BE-A1CC09B91382}" srcId="{69C0CAF0-59F9-4764-8C3C-3B0A5818DFCE}" destId="{15546F3C-55A2-4525-B427-01E65ED6C38D}" srcOrd="0" destOrd="0" parTransId="{862B4B1F-F2F6-4A4F-ABEA-F1D3546AB995}" sibTransId="{2E2CAD79-71DB-4610-A7C0-2C16520B180D}"/>
    <dgm:cxn modelId="{462E6AA7-1FEB-4C51-B846-2A5564607AE2}" srcId="{69C0CAF0-59F9-4764-8C3C-3B0A5818DFCE}" destId="{F8572A42-6AE4-4B70-83F4-B019A852C8B9}" srcOrd="2" destOrd="0" parTransId="{157A7E2D-8288-482A-AC91-A5835F41D0DB}" sibTransId="{90A45389-5E2D-4379-829D-E57C605BA163}"/>
    <dgm:cxn modelId="{95B860AA-E692-4BA5-A238-9BEE729FFF79}" type="presOf" srcId="{69C0CAF0-59F9-4764-8C3C-3B0A5818DFCE}" destId="{C6A57093-3CAC-48D1-9DE2-416307867F75}" srcOrd="0" destOrd="0" presId="urn:microsoft.com/office/officeart/2005/8/layout/cycle7"/>
    <dgm:cxn modelId="{52F7CBB3-5135-4AF3-9BAD-60416B17D9E6}" type="presOf" srcId="{9C70421F-8DBB-4CC7-B228-D5E94F267CAA}" destId="{F968CA24-9FF8-41FE-A525-CA15F08C5CC0}" srcOrd="0" destOrd="0" presId="urn:microsoft.com/office/officeart/2005/8/layout/cycle7"/>
    <dgm:cxn modelId="{083381C1-9FA6-4ACB-B418-F1070C2EB3BF}" type="presOf" srcId="{2E2CAD79-71DB-4610-A7C0-2C16520B180D}" destId="{F6E13747-AADE-4FC0-BE8B-4C1D2110C0AA}" srcOrd="0" destOrd="0" presId="urn:microsoft.com/office/officeart/2005/8/layout/cycle7"/>
    <dgm:cxn modelId="{E49A89C1-60A5-49A2-A44C-63AE8055251B}" type="presOf" srcId="{49062F3C-5E43-4B6C-8275-3E3A4668BA27}" destId="{A66FA641-A617-4257-AD92-CFB1F5949206}" srcOrd="0" destOrd="0" presId="urn:microsoft.com/office/officeart/2005/8/layout/cycle7"/>
    <dgm:cxn modelId="{5F9067C3-588D-466F-BDC8-3C86E64C8097}" srcId="{69C0CAF0-59F9-4764-8C3C-3B0A5818DFCE}" destId="{283412DA-D361-4A7D-92E8-79BCAC8398F8}" srcOrd="3" destOrd="0" parTransId="{FD5DB871-785A-48BC-AF6B-C44AE92BD1DB}" sibTransId="{9C70421F-8DBB-4CC7-B228-D5E94F267CAA}"/>
    <dgm:cxn modelId="{47006DCA-0606-4B57-B6D7-2FDF692989E3}" type="presOf" srcId="{F8572A42-6AE4-4B70-83F4-B019A852C8B9}" destId="{EF14A6AE-2B5D-419A-A2AF-44AB7ED57B24}" srcOrd="0" destOrd="0" presId="urn:microsoft.com/office/officeart/2005/8/layout/cycle7"/>
    <dgm:cxn modelId="{C3786DD4-C7C3-4F82-BEDF-5BAFAE4F5260}" type="presOf" srcId="{90A45389-5E2D-4379-829D-E57C605BA163}" destId="{F2644D82-B857-4824-BC46-36ED80666276}" srcOrd="1" destOrd="0" presId="urn:microsoft.com/office/officeart/2005/8/layout/cycle7"/>
    <dgm:cxn modelId="{457496D5-0AE6-467F-8E2A-7092BFC5713D}" type="presOf" srcId="{283412DA-D361-4A7D-92E8-79BCAC8398F8}" destId="{C748D481-FE49-46D8-B717-56D2AA36A452}" srcOrd="0" destOrd="0" presId="urn:microsoft.com/office/officeart/2005/8/layout/cycle7"/>
    <dgm:cxn modelId="{3B4399C9-0482-49B9-9976-71B101A3DC87}" type="presParOf" srcId="{C6A57093-3CAC-48D1-9DE2-416307867F75}" destId="{058AB2B0-144E-4BF8-8682-DF0A2092D3CE}" srcOrd="0" destOrd="0" presId="urn:microsoft.com/office/officeart/2005/8/layout/cycle7"/>
    <dgm:cxn modelId="{36A1A8C2-33E8-4735-B3A6-584486DCFA3B}" type="presParOf" srcId="{C6A57093-3CAC-48D1-9DE2-416307867F75}" destId="{F6E13747-AADE-4FC0-BE8B-4C1D2110C0AA}" srcOrd="1" destOrd="0" presId="urn:microsoft.com/office/officeart/2005/8/layout/cycle7"/>
    <dgm:cxn modelId="{50484754-A236-4540-93BE-AF690BAE4615}" type="presParOf" srcId="{F6E13747-AADE-4FC0-BE8B-4C1D2110C0AA}" destId="{7C4A15BA-6F93-43D7-8392-81C84E37D763}" srcOrd="0" destOrd="0" presId="urn:microsoft.com/office/officeart/2005/8/layout/cycle7"/>
    <dgm:cxn modelId="{D2330F2A-E726-4ACE-A52E-2CD70D3F4AA8}" type="presParOf" srcId="{C6A57093-3CAC-48D1-9DE2-416307867F75}" destId="{993B1F56-2427-41A1-8CF0-A9F55A372F8B}" srcOrd="2" destOrd="0" presId="urn:microsoft.com/office/officeart/2005/8/layout/cycle7"/>
    <dgm:cxn modelId="{EC480168-0577-4FAF-ADCF-3D9491A8E4A8}" type="presParOf" srcId="{C6A57093-3CAC-48D1-9DE2-416307867F75}" destId="{A66FA641-A617-4257-AD92-CFB1F5949206}" srcOrd="3" destOrd="0" presId="urn:microsoft.com/office/officeart/2005/8/layout/cycle7"/>
    <dgm:cxn modelId="{24316646-347A-4EC3-9BC4-1A9B0D7D27AB}" type="presParOf" srcId="{A66FA641-A617-4257-AD92-CFB1F5949206}" destId="{0945E506-74F2-4E37-885D-2A6D35EC7F04}" srcOrd="0" destOrd="0" presId="urn:microsoft.com/office/officeart/2005/8/layout/cycle7"/>
    <dgm:cxn modelId="{AEA51E2D-BBDB-4189-836D-ACA4FF20AE78}" type="presParOf" srcId="{C6A57093-3CAC-48D1-9DE2-416307867F75}" destId="{EF14A6AE-2B5D-419A-A2AF-44AB7ED57B24}" srcOrd="4" destOrd="0" presId="urn:microsoft.com/office/officeart/2005/8/layout/cycle7"/>
    <dgm:cxn modelId="{BFCE8E51-972F-4BF1-8452-AA871E11764D}" type="presParOf" srcId="{C6A57093-3CAC-48D1-9DE2-416307867F75}" destId="{B417AD7C-C55C-4535-B4AA-53C076DFA939}" srcOrd="5" destOrd="0" presId="urn:microsoft.com/office/officeart/2005/8/layout/cycle7"/>
    <dgm:cxn modelId="{DA100C3F-077E-409E-A0A5-071BD29FF39E}" type="presParOf" srcId="{B417AD7C-C55C-4535-B4AA-53C076DFA939}" destId="{F2644D82-B857-4824-BC46-36ED80666276}" srcOrd="0" destOrd="0" presId="urn:microsoft.com/office/officeart/2005/8/layout/cycle7"/>
    <dgm:cxn modelId="{8DCF1624-4555-4741-8670-B5539B5FB26D}" type="presParOf" srcId="{C6A57093-3CAC-48D1-9DE2-416307867F75}" destId="{C748D481-FE49-46D8-B717-56D2AA36A452}" srcOrd="6" destOrd="0" presId="urn:microsoft.com/office/officeart/2005/8/layout/cycle7"/>
    <dgm:cxn modelId="{837AEEC1-BCD4-4372-BA0C-85EE8D23E869}" type="presParOf" srcId="{C6A57093-3CAC-48D1-9DE2-416307867F75}" destId="{F968CA24-9FF8-41FE-A525-CA15F08C5CC0}" srcOrd="7" destOrd="0" presId="urn:microsoft.com/office/officeart/2005/8/layout/cycle7"/>
    <dgm:cxn modelId="{93B6F648-1D19-453F-9384-BFBF8FD3E553}" type="presParOf" srcId="{F968CA24-9FF8-41FE-A525-CA15F08C5CC0}" destId="{E7E62B5A-1544-4EA0-8DD8-77AAFD3A0A2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AB2B0-144E-4BF8-8682-DF0A2092D3CE}">
      <dsp:nvSpPr>
        <dsp:cNvPr id="0" name=""/>
        <dsp:cNvSpPr/>
      </dsp:nvSpPr>
      <dsp:spPr>
        <a:xfrm>
          <a:off x="3800078" y="728"/>
          <a:ext cx="2559844" cy="1279922"/>
        </a:xfrm>
        <a:prstGeom prst="roundRect">
          <a:avLst>
            <a:gd name="adj" fmla="val 10000"/>
          </a:avLst>
        </a:prstGeom>
        <a:solidFill>
          <a:srgbClr val="D00F7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COMBATE A FADIGA E CANSAÇO</a:t>
          </a:r>
        </a:p>
      </dsp:txBody>
      <dsp:txXfrm>
        <a:off x="3837566" y="38216"/>
        <a:ext cx="2484868" cy="1204946"/>
      </dsp:txXfrm>
    </dsp:sp>
    <dsp:sp modelId="{F6E13747-AADE-4FC0-BE8B-4C1D2110C0AA}">
      <dsp:nvSpPr>
        <dsp:cNvPr id="0" name=""/>
        <dsp:cNvSpPr/>
      </dsp:nvSpPr>
      <dsp:spPr>
        <a:xfrm rot="2700000">
          <a:off x="5642450" y="1646682"/>
          <a:ext cx="1335059" cy="447972"/>
        </a:xfrm>
        <a:prstGeom prst="leftRightArrow">
          <a:avLst>
            <a:gd name="adj1" fmla="val 60000"/>
            <a:gd name="adj2" fmla="val 50000"/>
          </a:avLst>
        </a:prstGeom>
        <a:noFill/>
        <a:ln w="28575">
          <a:solidFill>
            <a:srgbClr val="D00F7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6842" y="1736276"/>
        <a:ext cx="1066275" cy="268784"/>
      </dsp:txXfrm>
    </dsp:sp>
    <dsp:sp modelId="{993B1F56-2427-41A1-8CF0-A9F55A372F8B}">
      <dsp:nvSpPr>
        <dsp:cNvPr id="0" name=""/>
        <dsp:cNvSpPr/>
      </dsp:nvSpPr>
      <dsp:spPr>
        <a:xfrm>
          <a:off x="6260037" y="2460686"/>
          <a:ext cx="2559844" cy="1279922"/>
        </a:xfrm>
        <a:prstGeom prst="roundRect">
          <a:avLst>
            <a:gd name="adj" fmla="val 10000"/>
          </a:avLst>
        </a:prstGeom>
        <a:solidFill>
          <a:srgbClr val="D00F7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FONTE DE NUTRIENTES QUE CONTRIBUEM NO VIGOR FEMININO</a:t>
          </a:r>
        </a:p>
      </dsp:txBody>
      <dsp:txXfrm>
        <a:off x="6297525" y="2498174"/>
        <a:ext cx="2484868" cy="1204946"/>
      </dsp:txXfrm>
    </dsp:sp>
    <dsp:sp modelId="{A66FA641-A617-4257-AD92-CFB1F5949206}">
      <dsp:nvSpPr>
        <dsp:cNvPr id="0" name=""/>
        <dsp:cNvSpPr/>
      </dsp:nvSpPr>
      <dsp:spPr>
        <a:xfrm rot="8100000">
          <a:off x="5642450" y="4106641"/>
          <a:ext cx="1335059" cy="447972"/>
        </a:xfrm>
        <a:prstGeom prst="leftRightArrow">
          <a:avLst>
            <a:gd name="adj1" fmla="val 60000"/>
            <a:gd name="adj2" fmla="val 50000"/>
          </a:avLst>
        </a:prstGeom>
        <a:noFill/>
        <a:ln w="28575">
          <a:solidFill>
            <a:srgbClr val="D00F7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776842" y="4196235"/>
        <a:ext cx="1066275" cy="268784"/>
      </dsp:txXfrm>
    </dsp:sp>
    <dsp:sp modelId="{EF14A6AE-2B5D-419A-A2AF-44AB7ED57B24}">
      <dsp:nvSpPr>
        <dsp:cNvPr id="0" name=""/>
        <dsp:cNvSpPr/>
      </dsp:nvSpPr>
      <dsp:spPr>
        <a:xfrm>
          <a:off x="3800078" y="4920645"/>
          <a:ext cx="2559844" cy="1279922"/>
        </a:xfrm>
        <a:prstGeom prst="roundRect">
          <a:avLst>
            <a:gd name="adj" fmla="val 10000"/>
          </a:avLst>
        </a:prstGeom>
        <a:solidFill>
          <a:srgbClr val="D00F7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ESTIMULA SEU BEM-ESTAR PARA MELHORAR SUA NOITE</a:t>
          </a:r>
        </a:p>
      </dsp:txBody>
      <dsp:txXfrm>
        <a:off x="3837566" y="4958133"/>
        <a:ext cx="2484868" cy="1204946"/>
      </dsp:txXfrm>
    </dsp:sp>
    <dsp:sp modelId="{B417AD7C-C55C-4535-B4AA-53C076DFA939}">
      <dsp:nvSpPr>
        <dsp:cNvPr id="0" name=""/>
        <dsp:cNvSpPr/>
      </dsp:nvSpPr>
      <dsp:spPr>
        <a:xfrm rot="13500000">
          <a:off x="3182491" y="4106641"/>
          <a:ext cx="1335059" cy="447972"/>
        </a:xfrm>
        <a:prstGeom prst="leftRightArrow">
          <a:avLst>
            <a:gd name="adj1" fmla="val 60000"/>
            <a:gd name="adj2" fmla="val 50000"/>
          </a:avLst>
        </a:prstGeom>
        <a:noFill/>
        <a:ln w="28575">
          <a:solidFill>
            <a:srgbClr val="D00F7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16883" y="4196235"/>
        <a:ext cx="1066275" cy="268784"/>
      </dsp:txXfrm>
    </dsp:sp>
    <dsp:sp modelId="{C748D481-FE49-46D8-B717-56D2AA36A452}">
      <dsp:nvSpPr>
        <dsp:cNvPr id="0" name=""/>
        <dsp:cNvSpPr/>
      </dsp:nvSpPr>
      <dsp:spPr>
        <a:xfrm>
          <a:off x="1340119" y="2460686"/>
          <a:ext cx="2559844" cy="1279922"/>
        </a:xfrm>
        <a:prstGeom prst="roundRect">
          <a:avLst>
            <a:gd name="adj" fmla="val 10000"/>
          </a:avLst>
        </a:prstGeom>
        <a:solidFill>
          <a:srgbClr val="D00F7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MAIS DISPOSIÇÃO PARA O DIA A DIA</a:t>
          </a:r>
        </a:p>
      </dsp:txBody>
      <dsp:txXfrm>
        <a:off x="1377607" y="2498174"/>
        <a:ext cx="2484868" cy="1204946"/>
      </dsp:txXfrm>
    </dsp:sp>
    <dsp:sp modelId="{F968CA24-9FF8-41FE-A525-CA15F08C5CC0}">
      <dsp:nvSpPr>
        <dsp:cNvPr id="0" name=""/>
        <dsp:cNvSpPr/>
      </dsp:nvSpPr>
      <dsp:spPr>
        <a:xfrm rot="18900000">
          <a:off x="3182491" y="1646682"/>
          <a:ext cx="1335059" cy="447972"/>
        </a:xfrm>
        <a:prstGeom prst="leftRightArrow">
          <a:avLst>
            <a:gd name="adj1" fmla="val 60000"/>
            <a:gd name="adj2" fmla="val 50000"/>
          </a:avLst>
        </a:prstGeom>
        <a:noFill/>
        <a:ln w="28575">
          <a:solidFill>
            <a:srgbClr val="D00F7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6883" y="1736276"/>
        <a:ext cx="1066275" cy="268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17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708" tIns="30854" rIns="61708" bIns="308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0" y="4787315"/>
            <a:ext cx="5485761" cy="3917090"/>
          </a:xfrm>
          <a:prstGeom prst="rect">
            <a:avLst/>
          </a:prstGeom>
        </p:spPr>
        <p:txBody>
          <a:bodyPr vert="horz" lIns="61708" tIns="30854" rIns="61708" bIns="30854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17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BF975DCF-1A47-4C7E-BF8C-B1DE1CDDBF9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855" y="129311"/>
            <a:ext cx="1314276" cy="53694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19BE602-8DDA-4C24-8C2D-0EC9BE405D0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3A280D-93F2-3AE7-7FD4-129EADB9E591}"/>
              </a:ext>
            </a:extLst>
          </p:cNvPr>
          <p:cNvSpPr txBox="1"/>
          <p:nvPr/>
        </p:nvSpPr>
        <p:spPr>
          <a:xfrm>
            <a:off x="6657474" y="5404310"/>
            <a:ext cx="5224283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Extrato aquoso de Cacau,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L-Leucina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L-Isoleucina, L-Arginina, Cloridrato de Piridoxina, Nicotinamida, L-Tirosina,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Pantotenato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Cálcio, Riboflavina, Cloridrato de Tiamina, Ácido Fólico, Biotina, Cianocobalamina, Conservante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Benzoato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Sódio, Acidulante Ácido Cítrico, Edulcorante Sucralose. Veículos Água e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Sorbitol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70%. Aroma Idêntico ao Natural de Amarula e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Berrys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Corantes Artificiais INS 129 e 150a. </a:t>
            </a:r>
            <a:r>
              <a:rPr lang="pt-BR" sz="16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CONTÉM AROMATIZANTES. COLORIDO ARTIFICIALMENTE. 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2BFC4C01-7BBE-413E-8FD9-A604D2317EAA}"/>
              </a:ext>
            </a:extLst>
          </p:cNvPr>
          <p:cNvCxnSpPr>
            <a:cxnSpLocks/>
          </p:cNvCxnSpPr>
          <p:nvPr/>
        </p:nvCxnSpPr>
        <p:spPr>
          <a:xfrm flipH="1">
            <a:off x="3476015" y="1700567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6189A5C-BAB9-47B4-9CB4-365915F24C98}"/>
              </a:ext>
            </a:extLst>
          </p:cNvPr>
          <p:cNvSpPr txBox="1"/>
          <p:nvPr/>
        </p:nvSpPr>
        <p:spPr>
          <a:xfrm>
            <a:off x="3873047" y="1226941"/>
            <a:ext cx="7796439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240 mL e copo dosador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8F1486D7-05F3-42C0-8E9F-1195DCC12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38" y="216267"/>
            <a:ext cx="4986000" cy="937783"/>
          </a:xfrm>
          <a:prstGeom prst="rect">
            <a:avLst/>
          </a:prstGeom>
        </p:spPr>
      </p:pic>
      <p:sp>
        <p:nvSpPr>
          <p:cNvPr id="28" name="object 2">
            <a:extLst>
              <a:ext uri="{FF2B5EF4-FFF2-40B4-BE49-F238E27FC236}">
                <a16:creationId xmlns:a16="http://schemas.microsoft.com/office/drawing/2014/main" id="{EC16A73A-0FCC-4F3D-B7ED-E91C155709AF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D00F75">
              <a:alpha val="3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C93B0988-1703-4D7A-87D4-E3BB5DA81000}"/>
              </a:ext>
            </a:extLst>
          </p:cNvPr>
          <p:cNvGrpSpPr/>
          <p:nvPr/>
        </p:nvGrpSpPr>
        <p:grpSpPr>
          <a:xfrm>
            <a:off x="507774" y="2213796"/>
            <a:ext cx="3656011" cy="4072703"/>
            <a:chOff x="573089" y="2164811"/>
            <a:chExt cx="3373017" cy="3875240"/>
          </a:xfrm>
          <a:effectLst>
            <a:outerShdw blurRad="63500" dist="38100" dir="13500000" sx="101000" sy="101000" algn="br" rotWithShape="0">
              <a:prstClr val="black">
                <a:alpha val="35000"/>
              </a:prstClr>
            </a:outerShdw>
          </a:effectLst>
        </p:grpSpPr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26EA188E-FD6D-46CD-AA18-37087C3E3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2" t="4486" r="24471" b="13943"/>
            <a:stretch/>
          </p:blipFill>
          <p:spPr>
            <a:xfrm>
              <a:off x="573089" y="2164811"/>
              <a:ext cx="2254097" cy="3875240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DD7F2D4A-6748-4DB9-8F33-1A16A3269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94" r="32944"/>
            <a:stretch/>
          </p:blipFill>
          <p:spPr>
            <a:xfrm>
              <a:off x="2342298" y="2659833"/>
              <a:ext cx="1603808" cy="3380218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AD02184B-2CA4-431D-B2BA-0092D309F0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836" y="1749294"/>
            <a:ext cx="2743213" cy="3613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D00F75">
              <a:alpha val="3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ADEA3B-0A0F-4A89-8AAC-F7FB99E7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9" y="612001"/>
            <a:ext cx="4237130" cy="5928142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FC5DA405-DC0A-418C-B574-A001AB415974}"/>
              </a:ext>
            </a:extLst>
          </p:cNvPr>
          <p:cNvGrpSpPr/>
          <p:nvPr/>
        </p:nvGrpSpPr>
        <p:grpSpPr>
          <a:xfrm>
            <a:off x="507774" y="2213796"/>
            <a:ext cx="3656011" cy="4072703"/>
            <a:chOff x="573089" y="2164811"/>
            <a:chExt cx="3373017" cy="3875240"/>
          </a:xfrm>
          <a:effectLst>
            <a:outerShdw blurRad="63500" dist="38100" dir="13500000" sx="101000" sy="101000" algn="br" rotWithShape="0">
              <a:prstClr val="black">
                <a:alpha val="35000"/>
              </a:prstClr>
            </a:outerShdw>
          </a:effectLst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2CBF17F-309D-4E2B-9C0A-255E0D3EF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2" t="4486" r="24471" b="13943"/>
            <a:stretch/>
          </p:blipFill>
          <p:spPr>
            <a:xfrm>
              <a:off x="573089" y="2164811"/>
              <a:ext cx="2254097" cy="387524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EDFAF88-A584-444D-B830-79198BE0C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94" r="32944"/>
            <a:stretch/>
          </p:blipFill>
          <p:spPr>
            <a:xfrm>
              <a:off x="2342298" y="2659833"/>
              <a:ext cx="1603808" cy="3380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C0D23A29-FC24-4BA3-A5C2-EBFEB8FCB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C4D446E-B076-4418-AEBE-E89BE1427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192CBF34-49E9-4CEA-B6E1-6BF637839F19}"/>
              </a:ext>
            </a:extLst>
          </p:cNvPr>
          <p:cNvSpPr/>
          <p:nvPr/>
        </p:nvSpPr>
        <p:spPr>
          <a:xfrm flipV="1">
            <a:off x="5910959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D00F75">
              <a:alpha val="33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01C26EE-020B-495B-BEAB-2980FEBF626D}"/>
              </a:ext>
            </a:extLst>
          </p:cNvPr>
          <p:cNvGrpSpPr/>
          <p:nvPr/>
        </p:nvGrpSpPr>
        <p:grpSpPr>
          <a:xfrm>
            <a:off x="8378158" y="2279111"/>
            <a:ext cx="3656011" cy="4072703"/>
            <a:chOff x="573089" y="2164811"/>
            <a:chExt cx="3373017" cy="3875240"/>
          </a:xfrm>
          <a:effectLst>
            <a:outerShdw blurRad="63500" dist="38100" dir="13500000" sx="101000" sy="101000" algn="br" rotWithShape="0">
              <a:prstClr val="black">
                <a:alpha val="35000"/>
              </a:prstClr>
            </a:outerShdw>
          </a:effectLst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1A2AA941-6860-4A6D-9DD3-4A11BD14E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2" t="4486" r="24471" b="13943"/>
            <a:stretch/>
          </p:blipFill>
          <p:spPr>
            <a:xfrm>
              <a:off x="573089" y="2164811"/>
              <a:ext cx="2254097" cy="387524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0D0D3F68-0F18-47D8-9820-BD0C61E2E8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94" r="32944"/>
            <a:stretch/>
          </p:blipFill>
          <p:spPr>
            <a:xfrm>
              <a:off x="2342298" y="2659833"/>
              <a:ext cx="1603808" cy="3380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3D3FED3-FC19-4542-B54B-7F4FB5FF3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" b="84180"/>
          <a:stretch/>
        </p:blipFill>
        <p:spPr>
          <a:xfrm>
            <a:off x="3901387" y="351217"/>
            <a:ext cx="4069246" cy="9378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7EDA8C-C758-4B51-B552-EE8AD6B6E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37" y="216246"/>
            <a:ext cx="4986232" cy="93782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056056-FD9B-43BE-89EF-28983E9768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2"/>
          <a:stretch/>
        </p:blipFill>
        <p:spPr>
          <a:xfrm>
            <a:off x="-601739" y="82284"/>
            <a:ext cx="6186690" cy="6710400"/>
          </a:xfrm>
          <a:prstGeom prst="rect">
            <a:avLst/>
          </a:pr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5505898" y="1288035"/>
            <a:ext cx="6186689" cy="2717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FORTEPLUS STÍMULUS FEMME 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um composto nutricional concentrado em vitaminas do complexo B e aminoácidos. Nutrientes responsáveis pelo combate a FADIGA FÍSICA e MENTAL.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A378A2D-F8DB-41FB-B64D-EE19BA7E2B2D}"/>
              </a:ext>
            </a:extLst>
          </p:cNvPr>
          <p:cNvSpPr txBox="1"/>
          <p:nvPr/>
        </p:nvSpPr>
        <p:spPr>
          <a:xfrm>
            <a:off x="5505897" y="4059276"/>
            <a:ext cx="6186689" cy="256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Seus componentes agem em sinergia para manter a energia e vigor que o organismo feminino necessita, para lidar com os momentos intensos do dia e melhorar os momentos especiais a noite.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21A0641-A4EC-4B9E-B29A-B30D1304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/>
          <a:stretch/>
        </p:blipFill>
        <p:spPr>
          <a:xfrm>
            <a:off x="-17208" y="0"/>
            <a:ext cx="12209208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B490967-DFDC-49C5-8E6E-DD8025F34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292086-FAEB-4B6C-BB0B-8CBDF0657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7" y="163235"/>
            <a:ext cx="4986000" cy="93778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1462289" y="1396552"/>
            <a:ext cx="8516287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5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COMBATE FADIGA E CANSAÇO</a:t>
            </a:r>
            <a:r>
              <a:rPr lang="pt-BR" sz="25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E500F4-88F1-40EA-80BC-D80451AEA42B}"/>
              </a:ext>
            </a:extLst>
          </p:cNvPr>
          <p:cNvSpPr txBox="1"/>
          <p:nvPr/>
        </p:nvSpPr>
        <p:spPr>
          <a:xfrm>
            <a:off x="893461" y="2260854"/>
            <a:ext cx="10687554" cy="4051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DEFICIÊNCIA de alguns nutrientes estão diretamente relacionados com falta de energia, cansaço, fraqueza e indisposição. Principalmente </a:t>
            </a:r>
            <a:r>
              <a:rPr lang="pt-BR" sz="2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VITAMINAS DO COMPLEXO B</a:t>
            </a: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pois são micronutrientes que nosso organismo não produz, sendo demanda vinda da alimentação. </a:t>
            </a:r>
          </a:p>
          <a:p>
            <a:pPr algn="just">
              <a:lnSpc>
                <a:spcPct val="200000"/>
              </a:lnSpc>
            </a:pP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vitaminas</a:t>
            </a: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B1, B2, B3, B5, B6, B7 e B12 auxiliam no </a:t>
            </a:r>
            <a:r>
              <a:rPr lang="pt-BR" sz="2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METABOLISMO ENERGÉTICO.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94A47C-1FC5-4BF0-9A11-F43FB848A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571031"/>
            <a:ext cx="646692" cy="64669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ECE58CD-D2CA-4454-BA27-9C696930B9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855" y="129311"/>
            <a:ext cx="1314276" cy="53694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719455E-C49D-4301-A092-6E97B581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428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1242589-890F-4177-A0C3-CC767D6EDD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" r="2984" b="15836"/>
          <a:stretch/>
        </p:blipFill>
        <p:spPr>
          <a:xfrm>
            <a:off x="-17208" y="-5202"/>
            <a:ext cx="12209208" cy="686320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78FB946-138F-4D6B-8730-4337AF927A3F}"/>
              </a:ext>
            </a:extLst>
          </p:cNvPr>
          <p:cNvSpPr/>
          <p:nvPr/>
        </p:nvSpPr>
        <p:spPr>
          <a:xfrm>
            <a:off x="-17208" y="-5202"/>
            <a:ext cx="12209208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C53E934-E142-4C2E-B6F7-E1215FB167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7" y="163235"/>
            <a:ext cx="4986000" cy="93778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CF6B49-3896-45FD-B278-EB084B5B71CF}"/>
              </a:ext>
            </a:extLst>
          </p:cNvPr>
          <p:cNvSpPr txBox="1"/>
          <p:nvPr/>
        </p:nvSpPr>
        <p:spPr>
          <a:xfrm>
            <a:off x="773518" y="2171701"/>
            <a:ext cx="1086875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L-ARGININA</a:t>
            </a: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um aminoácido presente na composição do Forteplus </a:t>
            </a:r>
            <a:r>
              <a:rPr lang="pt-BR" sz="2000" dirty="0" err="1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Stímulus</a:t>
            </a: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Femme, libera óxido nítrico que tem função vasodilatora.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508CF5-D827-4054-A43E-FAE4C0C8538E}"/>
              </a:ext>
            </a:extLst>
          </p:cNvPr>
          <p:cNvSpPr txBox="1"/>
          <p:nvPr/>
        </p:nvSpPr>
        <p:spPr>
          <a:xfrm>
            <a:off x="642886" y="1209655"/>
            <a:ext cx="11235481" cy="71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DE NUTRIENTES QUE CONTRIBUEM NO VIGOR FEMININO</a:t>
            </a:r>
            <a:endParaRPr lang="pt-BR" sz="24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1582F88-3C54-4298-B4D7-7EB8F8B15B06}"/>
              </a:ext>
            </a:extLst>
          </p:cNvPr>
          <p:cNvSpPr txBox="1"/>
          <p:nvPr/>
        </p:nvSpPr>
        <p:spPr>
          <a:xfrm>
            <a:off x="773518" y="3334591"/>
            <a:ext cx="10868753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Óxido Nítrico, produzido naturalmente pelo organismo, promove a vasodilatação. O que torna a região erógena feminina mais irrigada aumentando a sensibilidade e prolongando o prazer.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B773F96-6C43-4439-A715-99727C55FB75}"/>
              </a:ext>
            </a:extLst>
          </p:cNvPr>
          <p:cNvSpPr txBox="1"/>
          <p:nvPr/>
        </p:nvSpPr>
        <p:spPr>
          <a:xfrm>
            <a:off x="773519" y="4891616"/>
            <a:ext cx="10868751" cy="1465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OCITOCINA</a:t>
            </a:r>
            <a:r>
              <a:rPr lang="pt-BR" sz="200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conhecida como “</a:t>
            </a:r>
            <a:r>
              <a:rPr lang="pt-BR" sz="20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HORMÔNIO DO AMOR</a:t>
            </a:r>
            <a:r>
              <a:rPr lang="pt-BR" sz="200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”, é formada a partir dos aminoácidos </a:t>
            </a:r>
            <a:r>
              <a:rPr lang="pt-BR" sz="20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ISOLEUCINA</a:t>
            </a:r>
            <a:r>
              <a:rPr lang="pt-BR" sz="200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LEUCINA</a:t>
            </a:r>
            <a:r>
              <a:rPr lang="pt-BR" sz="200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hormônio do amor é r</a:t>
            </a:r>
            <a:r>
              <a:rPr lang="pt-BR" sz="200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esponsável pela sensação de bem-estar, amor, prazer sexual , alívio do estresse, induz ao sono, entre outros.</a:t>
            </a:r>
            <a:endParaRPr lang="pt-BR" sz="2000" i="0" dirty="0">
              <a:solidFill>
                <a:srgbClr val="378F8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A5177EA-98CE-484E-B3C6-0895C808C4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855" y="129311"/>
            <a:ext cx="1314276" cy="53694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18BC493-B144-4B45-9E57-A5604903EB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0B4444E-2404-4C86-BE2D-E1BCD59F7361}"/>
              </a:ext>
            </a:extLst>
          </p:cNvPr>
          <p:cNvSpPr txBox="1"/>
          <p:nvPr/>
        </p:nvSpPr>
        <p:spPr>
          <a:xfrm>
            <a:off x="1399971" y="1773359"/>
            <a:ext cx="179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378F86"/>
              </a:solidFill>
              <a:latin typeface="Calibri (Corpo)  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433F5E3-0F28-4006-9277-BA37FBD4F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57" y="119382"/>
            <a:ext cx="4986000" cy="93778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592CE4-1379-4EE4-B73F-2A6A72908D12}"/>
              </a:ext>
            </a:extLst>
          </p:cNvPr>
          <p:cNvSpPr txBox="1"/>
          <p:nvPr/>
        </p:nvSpPr>
        <p:spPr>
          <a:xfrm>
            <a:off x="4816498" y="2322784"/>
            <a:ext cx="6820359" cy="1554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partir do aminoácido </a:t>
            </a: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TIROSINA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DOPAMINA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formada. Sua ação influencia as nossas EMOÇÕES, </a:t>
            </a: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APRENDIZADO, HUMOR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54F4E7-D5A7-4CEE-86E4-F9B3DEA0E72F}"/>
              </a:ext>
            </a:extLst>
          </p:cNvPr>
          <p:cNvSpPr txBox="1"/>
          <p:nvPr/>
        </p:nvSpPr>
        <p:spPr>
          <a:xfrm>
            <a:off x="4816498" y="1274475"/>
            <a:ext cx="5643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 SEU BEM-ESTAR PARA MELHORAR SUA NOITE</a:t>
            </a:r>
            <a:endParaRPr lang="pt-BR" sz="24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344FB41-8D10-4DC7-AD3A-B778A98EF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95C72ED-5068-4758-A512-38A668A1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566" y="360503"/>
            <a:ext cx="794658" cy="32465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47D903-B474-4A40-A925-9A5DB3708464}"/>
              </a:ext>
            </a:extLst>
          </p:cNvPr>
          <p:cNvSpPr txBox="1"/>
          <p:nvPr/>
        </p:nvSpPr>
        <p:spPr>
          <a:xfrm>
            <a:off x="4785788" y="4202027"/>
            <a:ext cx="7149371" cy="2060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neurotransmissor está envolvido com processos como controle motor, cognição, prazer, humor e algumas funções endócrinas, além de ser precursora de outros neurotransmissores.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34078EA-4E03-4D2D-85F8-9CC9EC8232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46" r="15231"/>
          <a:stretch>
            <a:fillRect/>
          </a:stretch>
        </p:blipFill>
        <p:spPr>
          <a:xfrm>
            <a:off x="-143127" y="81645"/>
            <a:ext cx="4847270" cy="6710400"/>
          </a:xfrm>
          <a:custGeom>
            <a:avLst/>
            <a:gdLst>
              <a:gd name="connsiteX0" fmla="*/ 0 w 4985546"/>
              <a:gd name="connsiteY0" fmla="*/ 0 h 6901825"/>
              <a:gd name="connsiteX1" fmla="*/ 3988800 w 4985546"/>
              <a:gd name="connsiteY1" fmla="*/ 0 h 6901825"/>
              <a:gd name="connsiteX2" fmla="*/ 4985546 w 4985546"/>
              <a:gd name="connsiteY2" fmla="*/ 6901825 h 6901825"/>
              <a:gd name="connsiteX3" fmla="*/ 0 w 4985546"/>
              <a:gd name="connsiteY3" fmla="*/ 6901825 h 6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5546" h="6901825">
                <a:moveTo>
                  <a:pt x="0" y="0"/>
                </a:moveTo>
                <a:lnTo>
                  <a:pt x="3988800" y="0"/>
                </a:lnTo>
                <a:lnTo>
                  <a:pt x="4985546" y="6901825"/>
                </a:lnTo>
                <a:lnTo>
                  <a:pt x="0" y="69018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8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7B1DCD-97F5-492C-B3FC-0B335138F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" y="199504"/>
            <a:ext cx="4986000" cy="937783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8E687A6-7508-424C-8FA6-4E6C4DD5D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82185"/>
              </p:ext>
            </p:extLst>
          </p:nvPr>
        </p:nvGraphicFramePr>
        <p:xfrm>
          <a:off x="2031999" y="457200"/>
          <a:ext cx="10160001" cy="620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680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14833" y="1231487"/>
            <a:ext cx="10703398" cy="2730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 para mulheres acima de 19 anos que buscam por um suporte energético que auxilie na disposição e energia para as rotinas diárias. E que além disso buscam por mais vitalidade e bem-estar em seus momentos de prazer. </a:t>
            </a:r>
            <a:r>
              <a:rPr lang="pt-BR" sz="24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deve ser ingerido por gestantes, lactantes e crianças.</a:t>
            </a:r>
            <a:endParaRPr lang="pt-BR" sz="2200" dirty="0">
              <a:solidFill>
                <a:srgbClr val="00736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779567" y="5311487"/>
            <a:ext cx="10773931" cy="559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1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Agite antes de usar. Ingerir 10 mL do Forteplus </a:t>
            </a:r>
            <a:r>
              <a:rPr lang="pt-BR" sz="2100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Stímulus</a:t>
            </a:r>
            <a:r>
              <a:rPr lang="pt-BR" sz="21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Femme ao dia.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B3683A-B05A-4A3F-BFCA-F4C266B69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4272153"/>
            <a:ext cx="4986000" cy="9377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F36A069-74A8-4F99-BE06-81B3A37AA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224988"/>
            <a:ext cx="4986000" cy="937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13327</TotalTime>
  <Words>496</Words>
  <Application>Microsoft Office PowerPoint</Application>
  <PresentationFormat>Widescreen</PresentationFormat>
  <Paragraphs>27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(Corpo)  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Andresa Rodrigues</cp:lastModifiedBy>
  <cp:revision>852</cp:revision>
  <cp:lastPrinted>2023-12-11T19:35:36Z</cp:lastPrinted>
  <dcterms:created xsi:type="dcterms:W3CDTF">2020-01-15T18:52:07Z</dcterms:created>
  <dcterms:modified xsi:type="dcterms:W3CDTF">2024-01-11T17:14:31Z</dcterms:modified>
</cp:coreProperties>
</file>