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419" r:id="rId3"/>
    <p:sldId id="423" r:id="rId4"/>
    <p:sldId id="257" r:id="rId5"/>
    <p:sldId id="430" r:id="rId6"/>
    <p:sldId id="431" r:id="rId7"/>
    <p:sldId id="432" r:id="rId8"/>
    <p:sldId id="422" r:id="rId9"/>
    <p:sldId id="266" r:id="rId10"/>
    <p:sldId id="433" r:id="rId11"/>
    <p:sldId id="273" r:id="rId12"/>
  </p:sldIdLst>
  <p:sldSz cx="12192000" cy="6858000"/>
  <p:notesSz cx="6858000" cy="99472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sa Rodrigues da Silveira" initials="ARdS" lastIdx="1" clrIdx="0">
    <p:extLst>
      <p:ext uri="{19B8F6BF-5375-455C-9EA6-DF929625EA0E}">
        <p15:presenceInfo xmlns:p15="http://schemas.microsoft.com/office/powerpoint/2012/main" userId="cc14839490d127f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6B"/>
    <a:srgbClr val="90B7C8"/>
    <a:srgbClr val="96D608"/>
    <a:srgbClr val="28867D"/>
    <a:srgbClr val="FFFFFF"/>
    <a:srgbClr val="007065"/>
    <a:srgbClr val="7030A0"/>
    <a:srgbClr val="A1CCE1"/>
    <a:srgbClr val="B1E2FA"/>
    <a:srgbClr val="A6D2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412" autoAdjust="0"/>
  </p:normalViewPr>
  <p:slideViewPr>
    <p:cSldViewPr snapToGrid="0">
      <p:cViewPr varScale="1">
        <p:scale>
          <a:sx n="101" d="100"/>
          <a:sy n="101" d="100"/>
        </p:scale>
        <p:origin x="894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2" d="100"/>
          <a:sy n="42" d="100"/>
        </p:scale>
        <p:origin x="305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F3071820-FDB3-485E-AA49-0A5E04E330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0EE9E5C-6532-4CC7-AC68-3FAE516F80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28F0F-FD17-4DF8-890A-913DBFD38087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48A80D-65BB-4614-B839-FE34F15B33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CE9DA18-B46B-496D-B0A8-4B528EE6B0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B1D28-B9D3-4F09-9DB2-59D24A41FF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7570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2119" cy="498656"/>
          </a:xfrm>
          <a:prstGeom prst="rect">
            <a:avLst/>
          </a:prstGeom>
        </p:spPr>
        <p:txBody>
          <a:bodyPr vert="horz" lIns="61708" tIns="30854" rIns="61708" bIns="30854" rtlCol="0"/>
          <a:lstStyle>
            <a:lvl1pPr algn="l">
              <a:defRPr sz="8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817" y="2"/>
            <a:ext cx="2972119" cy="498656"/>
          </a:xfrm>
          <a:prstGeom prst="rect">
            <a:avLst/>
          </a:prstGeom>
        </p:spPr>
        <p:txBody>
          <a:bodyPr vert="horz" lIns="61708" tIns="30854" rIns="61708" bIns="30854" rtlCol="0"/>
          <a:lstStyle>
            <a:lvl1pPr algn="r">
              <a:defRPr sz="800"/>
            </a:lvl1pPr>
          </a:lstStyle>
          <a:p>
            <a:fld id="{DF77B6CD-CC66-4733-8218-4CBA4C748F18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43013"/>
            <a:ext cx="5972175" cy="3359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1708" tIns="30854" rIns="61708" bIns="3085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6120" y="4787315"/>
            <a:ext cx="5485761" cy="3917090"/>
          </a:xfrm>
          <a:prstGeom prst="rect">
            <a:avLst/>
          </a:prstGeom>
        </p:spPr>
        <p:txBody>
          <a:bodyPr vert="horz" lIns="61708" tIns="30854" rIns="61708" bIns="30854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8619"/>
            <a:ext cx="2972119" cy="498656"/>
          </a:xfrm>
          <a:prstGeom prst="rect">
            <a:avLst/>
          </a:prstGeom>
        </p:spPr>
        <p:txBody>
          <a:bodyPr vert="horz" lIns="61708" tIns="30854" rIns="61708" bIns="30854" rtlCol="0" anchor="b"/>
          <a:lstStyle>
            <a:lvl1pPr algn="l">
              <a:defRPr sz="8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817" y="9448619"/>
            <a:ext cx="2972119" cy="498656"/>
          </a:xfrm>
          <a:prstGeom prst="rect">
            <a:avLst/>
          </a:prstGeom>
        </p:spPr>
        <p:txBody>
          <a:bodyPr vert="horz" lIns="61708" tIns="30854" rIns="61708" bIns="30854" rtlCol="0" anchor="b"/>
          <a:lstStyle>
            <a:lvl1pPr algn="r">
              <a:defRPr sz="800"/>
            </a:lvl1pPr>
          </a:lstStyle>
          <a:p>
            <a:fld id="{B196CBAD-9131-462C-9378-FBE7DBE83C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226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6CBAD-9131-462C-9378-FBE7DBE83CC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4910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33953-60E5-41AC-A65E-3E220555FBD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9162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33953-60E5-41AC-A65E-3E220555FBD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542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33953-60E5-41AC-A65E-3E220555FBD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244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3643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052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822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00736B"/>
                </a:solidFill>
                <a:latin typeface="Arial"/>
                <a:cs typeface="Arial"/>
              </a:defRPr>
            </a:lvl1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7134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949189" y="-548853"/>
            <a:ext cx="3079115" cy="3739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00736B"/>
                </a:solidFill>
                <a:latin typeface="Arial"/>
                <a:cs typeface="Arial"/>
              </a:defRPr>
            </a:lvl1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3" y="3840481"/>
            <a:ext cx="853884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8727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246471-3D5A-46B2-B3F6-2EB089540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E4F4C45E-56DA-4F15-844D-D02219142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0" name="Espaço Reservado para Data 9">
            <a:extLst>
              <a:ext uri="{FF2B5EF4-FFF2-40B4-BE49-F238E27FC236}">
                <a16:creationId xmlns:a16="http://schemas.microsoft.com/office/drawing/2014/main" id="{66C6729E-5FA0-49FE-8250-F9B37D32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11" name="Espaço Reservado para Rodapé 10">
            <a:extLst>
              <a:ext uri="{FF2B5EF4-FFF2-40B4-BE49-F238E27FC236}">
                <a16:creationId xmlns:a16="http://schemas.microsoft.com/office/drawing/2014/main" id="{D682F958-7688-46D8-A882-B68DC1CFB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Espaço Reservado para Número de Slide 11">
            <a:extLst>
              <a:ext uri="{FF2B5EF4-FFF2-40B4-BE49-F238E27FC236}">
                <a16:creationId xmlns:a16="http://schemas.microsoft.com/office/drawing/2014/main" id="{6CB99081-20C7-4A68-B473-7E606A9F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075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437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110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2768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3353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475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929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926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1012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44000">
              <a:schemeClr val="accent3">
                <a:lumMod val="5000"/>
                <a:lumOff val="95000"/>
              </a:schemeClr>
            </a:gs>
            <a:gs pos="78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C074FAD-C1B2-47C4-985F-F03B284920C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3" y="6343921"/>
            <a:ext cx="1309568" cy="35639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276543A-7927-4691-919B-4BD180F78E6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131" y="174128"/>
            <a:ext cx="1332000" cy="20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4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54" y="1650488"/>
            <a:ext cx="5669292" cy="355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31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41938923-307B-4995-8B23-CB825EA12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5" t="25832" r="9289" b="8246"/>
          <a:stretch>
            <a:fillRect/>
          </a:stretch>
        </p:blipFill>
        <p:spPr>
          <a:xfrm flipH="1">
            <a:off x="293" y="532"/>
            <a:ext cx="6288112" cy="6857468"/>
          </a:xfrm>
          <a:custGeom>
            <a:avLst/>
            <a:gdLst>
              <a:gd name="connsiteX0" fmla="*/ 6288112 w 6288112"/>
              <a:gd name="connsiteY0" fmla="*/ 0 h 6857468"/>
              <a:gd name="connsiteX1" fmla="*/ 0 w 6288112"/>
              <a:gd name="connsiteY1" fmla="*/ 3922275 h 6857468"/>
              <a:gd name="connsiteX2" fmla="*/ 1415999 w 6288112"/>
              <a:gd name="connsiteY2" fmla="*/ 6857468 h 6857468"/>
              <a:gd name="connsiteX3" fmla="*/ 6288112 w 6288112"/>
              <a:gd name="connsiteY3" fmla="*/ 6857468 h 68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8112" h="6857468">
                <a:moveTo>
                  <a:pt x="6288112" y="0"/>
                </a:moveTo>
                <a:lnTo>
                  <a:pt x="0" y="3922275"/>
                </a:lnTo>
                <a:lnTo>
                  <a:pt x="1415999" y="6857468"/>
                </a:lnTo>
                <a:lnTo>
                  <a:pt x="6288112" y="6857468"/>
                </a:lnTo>
                <a:close/>
              </a:path>
            </a:pathLst>
          </a:cu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B9C6A6EF-A3E4-4E15-9407-3C4ED95DD6CB}"/>
              </a:ext>
            </a:extLst>
          </p:cNvPr>
          <p:cNvSpPr/>
          <p:nvPr/>
        </p:nvSpPr>
        <p:spPr>
          <a:xfrm>
            <a:off x="0" y="-532"/>
            <a:ext cx="12192000" cy="6858532"/>
          </a:xfrm>
          <a:prstGeom prst="rect">
            <a:avLst/>
          </a:prstGeom>
          <a:solidFill>
            <a:schemeClr val="accent3">
              <a:lumMod val="40000"/>
              <a:lumOff val="6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27298BA2-9526-4C05-900E-0A6316BB08FD}"/>
              </a:ext>
            </a:extLst>
          </p:cNvPr>
          <p:cNvCxnSpPr>
            <a:cxnSpLocks/>
          </p:cNvCxnSpPr>
          <p:nvPr/>
        </p:nvCxnSpPr>
        <p:spPr>
          <a:xfrm flipH="1">
            <a:off x="2998756" y="1700567"/>
            <a:ext cx="8639792" cy="0"/>
          </a:xfrm>
          <a:prstGeom prst="line">
            <a:avLst/>
          </a:prstGeom>
          <a:ln w="38100">
            <a:solidFill>
              <a:srgbClr val="96D60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3052967" y="1206625"/>
            <a:ext cx="7510258" cy="416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frasco de 480 mL. Está disponível em 3 deliciosos sabores.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68536A0-27F8-4106-BC95-0F05057B3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776" y="164888"/>
            <a:ext cx="4986000" cy="93778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35A88732-6EEE-4E87-8441-595EA6D353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0" t="23572" r="22936" b="14524"/>
          <a:stretch/>
        </p:blipFill>
        <p:spPr>
          <a:xfrm>
            <a:off x="784024" y="2514600"/>
            <a:ext cx="3151162" cy="3657599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DA582720-9FB8-4998-9B52-79DE9394CD37}"/>
              </a:ext>
            </a:extLst>
          </p:cNvPr>
          <p:cNvSpPr txBox="1"/>
          <p:nvPr/>
        </p:nvSpPr>
        <p:spPr>
          <a:xfrm>
            <a:off x="9691444" y="3860699"/>
            <a:ext cx="23290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b="1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Ingredientes</a:t>
            </a:r>
            <a:r>
              <a:rPr lang="pt-BR" sz="12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Água, Sacarose, Glicose, Frutose, Taurina, </a:t>
            </a:r>
            <a:r>
              <a:rPr lang="pt-BR" sz="12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Bitartarato</a:t>
            </a:r>
            <a:r>
              <a:rPr lang="pt-BR" sz="12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Colina, Metionina, </a:t>
            </a:r>
            <a:r>
              <a:rPr lang="pt-BR" sz="12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Bisglicinato</a:t>
            </a:r>
            <a:r>
              <a:rPr lang="pt-BR" sz="12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Zinco, Cloreto de Sódio, Citrato de Sódio, Vitamina C, Vitamina B1, Vitamina B3, Vitamina B6, Aromas e Corantes. </a:t>
            </a:r>
            <a:r>
              <a:rPr lang="pt-BR" sz="1200" b="1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CONTÉM GLÚTEN. NÃO CONTÉM LACTOSE. COLORIDO ARTIFICIALMENTE. </a:t>
            </a:r>
            <a:endParaRPr lang="pt-BR" sz="1200" dirty="0">
              <a:solidFill>
                <a:srgbClr val="0073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8DF5C7E-CD77-4DAD-B5ED-90B877B2B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33" y="1896216"/>
            <a:ext cx="3299183" cy="474005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E080F26-82B4-45DA-904E-447E4EBA26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3" y="6343921"/>
            <a:ext cx="1309568" cy="35639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C02275E-C414-41B4-B080-EAA4BE4A65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131" y="174128"/>
            <a:ext cx="1332000" cy="20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7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DD42FC-E5C3-2CAB-92A1-DD4ECE86E3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19" y="5906346"/>
            <a:ext cx="466665" cy="46666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9F95C59-AA8D-38D7-2355-76CCDC5E8A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7065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F9BD062-56D3-37BA-FABA-F86F006DF0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93" y="1663244"/>
            <a:ext cx="4346814" cy="2727275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DBBA6F25-BAE4-1A90-3AF3-BAA860959940}"/>
              </a:ext>
            </a:extLst>
          </p:cNvPr>
          <p:cNvGrpSpPr/>
          <p:nvPr/>
        </p:nvGrpSpPr>
        <p:grpSpPr>
          <a:xfrm>
            <a:off x="2437426" y="5974072"/>
            <a:ext cx="7317148" cy="479265"/>
            <a:chOff x="2457600" y="6218273"/>
            <a:chExt cx="7317148" cy="479265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4CB16804-8059-97A2-15EF-A9DB1F705386}"/>
                </a:ext>
              </a:extLst>
            </p:cNvPr>
            <p:cNvGrpSpPr/>
            <p:nvPr/>
          </p:nvGrpSpPr>
          <p:grpSpPr>
            <a:xfrm>
              <a:off x="2457600" y="6238294"/>
              <a:ext cx="2289560" cy="459244"/>
              <a:chOff x="587899" y="6192444"/>
              <a:chExt cx="2289560" cy="459244"/>
            </a:xfrm>
          </p:grpSpPr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A37FC58E-E5FB-130C-90A5-D6820C4A4C05}"/>
                  </a:ext>
                </a:extLst>
              </p:cNvPr>
              <p:cNvSpPr txBox="1"/>
              <p:nvPr/>
            </p:nvSpPr>
            <p:spPr>
              <a:xfrm>
                <a:off x="933451" y="6343911"/>
                <a:ext cx="19440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>
                    <a:solidFill>
                      <a:schemeClr val="bg1"/>
                    </a:solidFill>
                  </a:rPr>
                  <a:t>www.Biofhitus.com.br</a:t>
                </a:r>
              </a:p>
            </p:txBody>
          </p:sp>
          <p:pic>
            <p:nvPicPr>
              <p:cNvPr id="17" name="Imagem 16">
                <a:extLst>
                  <a:ext uri="{FF2B5EF4-FFF2-40B4-BE49-F238E27FC236}">
                    <a16:creationId xmlns:a16="http://schemas.microsoft.com/office/drawing/2014/main" id="{86063A9F-0283-88C2-6BA9-2D90C978A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899" y="6192444"/>
                <a:ext cx="416212" cy="388938"/>
              </a:xfrm>
              <a:prstGeom prst="rect">
                <a:avLst/>
              </a:prstGeom>
            </p:spPr>
          </p:pic>
        </p:grp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415D1BEE-1912-2EB1-77BC-CACDFD14AC3D}"/>
                </a:ext>
              </a:extLst>
            </p:cNvPr>
            <p:cNvSpPr txBox="1"/>
            <p:nvPr/>
          </p:nvSpPr>
          <p:spPr>
            <a:xfrm>
              <a:off x="7755388" y="6389760"/>
              <a:ext cx="20193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</a:rPr>
                <a:t>Facebook.com/Biofhitus</a:t>
              </a: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52857402-E75B-7C81-6DF6-3DF02687B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6100" y="6218273"/>
              <a:ext cx="414170" cy="411628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C261E4C0-4F1A-5E46-EF15-27E253BD2CD3}"/>
                </a:ext>
              </a:extLst>
            </p:cNvPr>
            <p:cNvSpPr txBox="1"/>
            <p:nvPr/>
          </p:nvSpPr>
          <p:spPr>
            <a:xfrm>
              <a:off x="5526297" y="6389760"/>
              <a:ext cx="15195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</a:rPr>
                <a:t>@biofhitus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5817EA6A-6E97-F023-4AC2-525C56AB8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169" y="6252313"/>
              <a:ext cx="380323" cy="3803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3396C89E-F40B-4D8F-8102-FC85D72636F8}"/>
              </a:ext>
            </a:extLst>
          </p:cNvPr>
          <p:cNvSpPr/>
          <p:nvPr/>
        </p:nvSpPr>
        <p:spPr>
          <a:xfrm>
            <a:off x="0" y="-532"/>
            <a:ext cx="12192000" cy="6858532"/>
          </a:xfrm>
          <a:prstGeom prst="rect">
            <a:avLst/>
          </a:prstGeom>
          <a:solidFill>
            <a:schemeClr val="accent3">
              <a:lumMod val="40000"/>
              <a:lumOff val="6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C0E81F7-5E79-40F6-8CD6-7842C5DDF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5" t="25832" r="9289" b="8246"/>
          <a:stretch>
            <a:fillRect/>
          </a:stretch>
        </p:blipFill>
        <p:spPr>
          <a:xfrm flipH="1">
            <a:off x="293" y="532"/>
            <a:ext cx="6288112" cy="6857468"/>
          </a:xfrm>
          <a:custGeom>
            <a:avLst/>
            <a:gdLst>
              <a:gd name="connsiteX0" fmla="*/ 6288112 w 6288112"/>
              <a:gd name="connsiteY0" fmla="*/ 0 h 6857468"/>
              <a:gd name="connsiteX1" fmla="*/ 0 w 6288112"/>
              <a:gd name="connsiteY1" fmla="*/ 3922275 h 6857468"/>
              <a:gd name="connsiteX2" fmla="*/ 1415999 w 6288112"/>
              <a:gd name="connsiteY2" fmla="*/ 6857468 h 6857468"/>
              <a:gd name="connsiteX3" fmla="*/ 6288112 w 6288112"/>
              <a:gd name="connsiteY3" fmla="*/ 6857468 h 68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8112" h="6857468">
                <a:moveTo>
                  <a:pt x="6288112" y="0"/>
                </a:moveTo>
                <a:lnTo>
                  <a:pt x="0" y="3922275"/>
                </a:lnTo>
                <a:lnTo>
                  <a:pt x="1415999" y="6857468"/>
                </a:lnTo>
                <a:lnTo>
                  <a:pt x="6288112" y="6857468"/>
                </a:lnTo>
                <a:close/>
              </a:path>
            </a:pathLst>
          </a:cu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9A0FE1B-1B2F-4CA5-8A0C-18905627C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0" t="23572" r="22936" b="14524"/>
          <a:stretch/>
        </p:blipFill>
        <p:spPr>
          <a:xfrm>
            <a:off x="784024" y="2514600"/>
            <a:ext cx="3151162" cy="365759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BADEA3B-0A0F-4A89-8AAC-F7FB99E700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69" y="612001"/>
            <a:ext cx="4237130" cy="592814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A1A236E-11A0-4DAA-A22E-099895288B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3" y="6343921"/>
            <a:ext cx="1309568" cy="35639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85B6E71-5AE6-48C0-A0DD-6EE0AB9EA8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131" y="174128"/>
            <a:ext cx="1332000" cy="20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3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"/>
    </mc:Choice>
    <mc:Fallback xmlns="">
      <p:transition advClick="0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7A60E3A-9489-44F9-82EF-653F61F20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5" t="25832" r="9289" b="8246"/>
          <a:stretch>
            <a:fillRect/>
          </a:stretch>
        </p:blipFill>
        <p:spPr>
          <a:xfrm>
            <a:off x="5903888" y="532"/>
            <a:ext cx="6288112" cy="6857468"/>
          </a:xfrm>
          <a:custGeom>
            <a:avLst/>
            <a:gdLst>
              <a:gd name="connsiteX0" fmla="*/ 6288112 w 6288112"/>
              <a:gd name="connsiteY0" fmla="*/ 0 h 6857468"/>
              <a:gd name="connsiteX1" fmla="*/ 0 w 6288112"/>
              <a:gd name="connsiteY1" fmla="*/ 3922275 h 6857468"/>
              <a:gd name="connsiteX2" fmla="*/ 1415999 w 6288112"/>
              <a:gd name="connsiteY2" fmla="*/ 6857468 h 6857468"/>
              <a:gd name="connsiteX3" fmla="*/ 6288112 w 6288112"/>
              <a:gd name="connsiteY3" fmla="*/ 6857468 h 68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8112" h="6857468">
                <a:moveTo>
                  <a:pt x="6288112" y="0"/>
                </a:moveTo>
                <a:lnTo>
                  <a:pt x="0" y="3922275"/>
                </a:lnTo>
                <a:lnTo>
                  <a:pt x="1415999" y="6857468"/>
                </a:lnTo>
                <a:lnTo>
                  <a:pt x="6288112" y="6857468"/>
                </a:lnTo>
                <a:close/>
              </a:path>
            </a:pathLst>
          </a:cu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1301C39-3343-44C0-B10B-C8283619AD14}"/>
              </a:ext>
            </a:extLst>
          </p:cNvPr>
          <p:cNvSpPr/>
          <p:nvPr/>
        </p:nvSpPr>
        <p:spPr>
          <a:xfrm>
            <a:off x="-278" y="15755"/>
            <a:ext cx="12209208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C0D23A29-FC24-4BA3-A5C2-EBFEB8FCB2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4" y="677317"/>
            <a:ext cx="4237130" cy="5928142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2C4D446E-B076-4418-AEBE-E89BE14271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4" y="677317"/>
            <a:ext cx="4237130" cy="592814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55C5275-3ACE-477E-9C4B-06DEB7624C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0" t="23572" r="22936" b="14524"/>
          <a:stretch/>
        </p:blipFill>
        <p:spPr>
          <a:xfrm>
            <a:off x="8526364" y="2723146"/>
            <a:ext cx="3151162" cy="36575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3BC6A43-7901-4BA3-A7DA-57B2F0C656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679" y="6311899"/>
            <a:ext cx="642672" cy="40322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CBE39FA-1DE3-4CAC-8202-2426F59244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704" y="205633"/>
            <a:ext cx="1475581" cy="22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36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D3D3FED3-FC19-4542-B54B-7F4FB5FF39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3" b="84180"/>
          <a:stretch/>
        </p:blipFill>
        <p:spPr>
          <a:xfrm>
            <a:off x="3853257" y="204256"/>
            <a:ext cx="4069246" cy="93782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67EDA8C-C758-4B51-B552-EE8AD6B6EE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308" y="204256"/>
            <a:ext cx="4986232" cy="937826"/>
          </a:xfrm>
          <a:prstGeom prst="rect">
            <a:avLst/>
          </a:prstGeom>
        </p:spPr>
      </p:pic>
      <p:sp>
        <p:nvSpPr>
          <p:cNvPr id="20" name="Espaço Reservado para Conteúdo 11">
            <a:extLst>
              <a:ext uri="{FF2B5EF4-FFF2-40B4-BE49-F238E27FC236}">
                <a16:creationId xmlns:a16="http://schemas.microsoft.com/office/drawing/2014/main" id="{FA36511B-FA7F-47D5-8D55-6A7F17C9ABFD}"/>
              </a:ext>
            </a:extLst>
          </p:cNvPr>
          <p:cNvSpPr txBox="1">
            <a:spLocks/>
          </p:cNvSpPr>
          <p:nvPr/>
        </p:nvSpPr>
        <p:spPr>
          <a:xfrm>
            <a:off x="5213980" y="1554425"/>
            <a:ext cx="6737385" cy="21702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000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HIDRADOSE AFTER </a:t>
            </a: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 um suplemento alimentar líquido Para ser ingerido </a:t>
            </a:r>
            <a:r>
              <a:rPr lang="pt-BR" sz="2000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ANTES, DURANTE E DEPOIS </a:t>
            </a: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 festas e eventos! </a:t>
            </a:r>
          </a:p>
          <a:p>
            <a:pPr marL="0" indent="0" algn="just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Hidradose </a:t>
            </a:r>
            <a:r>
              <a:rPr lang="pt-BR" sz="2000" dirty="0" err="1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After</a:t>
            </a: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pt-BR" sz="2000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ENERGIZA, REIDRATA e RECUPERA.</a:t>
            </a: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6318918-D6D4-413D-84F9-0716A3A6EF45}"/>
              </a:ext>
            </a:extLst>
          </p:cNvPr>
          <p:cNvSpPr txBox="1"/>
          <p:nvPr/>
        </p:nvSpPr>
        <p:spPr>
          <a:xfrm>
            <a:off x="5213980" y="4304256"/>
            <a:ext cx="6737385" cy="1843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Ideal para acompanhamento nas festas, baladas, shows, </a:t>
            </a:r>
            <a:r>
              <a:rPr lang="pt-BR" sz="2000" dirty="0" err="1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happy</a:t>
            </a: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hour com os colegas, nos momentos de descontração e depois da partida de futebol. 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20881D7-2FF3-48B7-9122-C1DA76E73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2" t="2273" r="16760"/>
          <a:stretch>
            <a:fillRect/>
          </a:stretch>
        </p:blipFill>
        <p:spPr>
          <a:xfrm>
            <a:off x="-6774" y="83682"/>
            <a:ext cx="5116148" cy="6710400"/>
          </a:xfrm>
          <a:custGeom>
            <a:avLst/>
            <a:gdLst>
              <a:gd name="connsiteX0" fmla="*/ 0 w 5101079"/>
              <a:gd name="connsiteY0" fmla="*/ 0 h 6690635"/>
              <a:gd name="connsiteX1" fmla="*/ 4081111 w 5101079"/>
              <a:gd name="connsiteY1" fmla="*/ 0 h 6690635"/>
              <a:gd name="connsiteX2" fmla="*/ 5101079 w 5101079"/>
              <a:gd name="connsiteY2" fmla="*/ 6690635 h 6690635"/>
              <a:gd name="connsiteX3" fmla="*/ 0 w 5101079"/>
              <a:gd name="connsiteY3" fmla="*/ 6690635 h 669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79" h="6690635">
                <a:moveTo>
                  <a:pt x="0" y="0"/>
                </a:moveTo>
                <a:lnTo>
                  <a:pt x="4081111" y="0"/>
                </a:lnTo>
                <a:lnTo>
                  <a:pt x="5101079" y="6690635"/>
                </a:lnTo>
                <a:lnTo>
                  <a:pt x="0" y="6690635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E81DF9C-7F4A-46C6-A734-C50A7998A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69492"/>
            <a:ext cx="12192001" cy="8127492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43C7A12F-F530-4D3B-ACCB-681486F28F67}"/>
              </a:ext>
            </a:extLst>
          </p:cNvPr>
          <p:cNvSpPr/>
          <p:nvPr/>
        </p:nvSpPr>
        <p:spPr>
          <a:xfrm>
            <a:off x="-288" y="-47104"/>
            <a:ext cx="12336379" cy="6905104"/>
          </a:xfrm>
          <a:prstGeom prst="rect">
            <a:avLst/>
          </a:prstGeom>
          <a:gradFill flip="none" rotWithShape="1">
            <a:gsLst>
              <a:gs pos="20000">
                <a:schemeClr val="accent3">
                  <a:lumMod val="45000"/>
                  <a:lumOff val="55000"/>
                  <a:alpha val="78000"/>
                </a:schemeClr>
              </a:gs>
              <a:gs pos="79000">
                <a:schemeClr val="accent3">
                  <a:lumMod val="30000"/>
                  <a:lumOff val="70000"/>
                  <a:alpha val="7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C292086-FAEB-4B6C-BB0B-8CBDF0657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0" y="195893"/>
            <a:ext cx="4986000" cy="937782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27E23CB1-1C63-44D8-B6D4-23FE027D921E}"/>
              </a:ext>
            </a:extLst>
          </p:cNvPr>
          <p:cNvSpPr txBox="1"/>
          <p:nvPr/>
        </p:nvSpPr>
        <p:spPr>
          <a:xfrm>
            <a:off x="1150280" y="2116829"/>
            <a:ext cx="1041203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álcool é transportado para pelo sangue para todos os tecidos. As maiores concentrações encontram-se,  no cérebro, no fígado 90%,  no coração e nos rins.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4BF4059-D024-4162-9C95-20389A251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0087" y="701719"/>
            <a:ext cx="1146813" cy="1125176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088F344-14D5-4B8B-996F-8F7DF518E5EB}"/>
              </a:ext>
            </a:extLst>
          </p:cNvPr>
          <p:cNvSpPr txBox="1"/>
          <p:nvPr/>
        </p:nvSpPr>
        <p:spPr>
          <a:xfrm>
            <a:off x="797430" y="1283293"/>
            <a:ext cx="7579123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b="1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REIDRATAÇÃO DAS CÉLULAS</a:t>
            </a:r>
            <a:endParaRPr lang="pt-BR" sz="2800" dirty="0">
              <a:solidFill>
                <a:srgbClr val="0070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3162A98-00AE-421E-8CA0-8C5E345E51CC}"/>
              </a:ext>
            </a:extLst>
          </p:cNvPr>
          <p:cNvSpPr txBox="1"/>
          <p:nvPr/>
        </p:nvSpPr>
        <p:spPr>
          <a:xfrm>
            <a:off x="1110219" y="3407590"/>
            <a:ext cx="10492158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just">
              <a:lnSpc>
                <a:spcPct val="150000"/>
              </a:lnSpc>
              <a:defRPr sz="220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2000" dirty="0">
                <a:solidFill>
                  <a:srgbClr val="00736B"/>
                </a:solidFill>
              </a:rPr>
              <a:t>Uma noite de excessos costuma se traduzir em fraqueza e indisposição no dia seguinte. Quanto mais você bebe mais perde água, que leva junto o sódio e glicose e assim o corpo entra em fadiga por hipoglicemia. 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79D5AB8-9A46-4559-B8B7-9BD6C8957378}"/>
              </a:ext>
            </a:extLst>
          </p:cNvPr>
          <p:cNvSpPr txBox="1"/>
          <p:nvPr/>
        </p:nvSpPr>
        <p:spPr>
          <a:xfrm>
            <a:off x="1150280" y="5159829"/>
            <a:ext cx="1041203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000" b="1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AÇÚCAR</a:t>
            </a: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(sacarose, frutose, glicose) e </a:t>
            </a:r>
            <a:r>
              <a:rPr lang="pt-BR" sz="2000" b="1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SÓDIO</a:t>
            </a: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(cloreto e citrato de sódio) presentes no HIDRADOSE AFTER, são os responsáveis por auxiliar na reidratação das células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493036C2-45E6-428C-A46D-42DBA0934C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3" y="6343921"/>
            <a:ext cx="1309568" cy="356394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3F73E493-924B-4D7E-AD9D-1A3CB56F67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131" y="174128"/>
            <a:ext cx="1332000" cy="20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2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2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B3281A9A-D23A-4226-973C-2F9A49707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2" t="43323" r="11464" b="1258"/>
          <a:stretch>
            <a:fillRect/>
          </a:stretch>
        </p:blipFill>
        <p:spPr>
          <a:xfrm>
            <a:off x="7190153" y="66676"/>
            <a:ext cx="5112549" cy="6710400"/>
          </a:xfrm>
          <a:custGeom>
            <a:avLst/>
            <a:gdLst>
              <a:gd name="connsiteX0" fmla="*/ 1023230 w 5116148"/>
              <a:gd name="connsiteY0" fmla="*/ 0 h 6715124"/>
              <a:gd name="connsiteX1" fmla="*/ 5116148 w 5116148"/>
              <a:gd name="connsiteY1" fmla="*/ 0 h 6715124"/>
              <a:gd name="connsiteX2" fmla="*/ 5116148 w 5116148"/>
              <a:gd name="connsiteY2" fmla="*/ 6715124 h 6715124"/>
              <a:gd name="connsiteX3" fmla="*/ 0 w 5116148"/>
              <a:gd name="connsiteY3" fmla="*/ 6715124 h 671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148" h="6715124">
                <a:moveTo>
                  <a:pt x="1023230" y="0"/>
                </a:moveTo>
                <a:lnTo>
                  <a:pt x="5116148" y="0"/>
                </a:lnTo>
                <a:lnTo>
                  <a:pt x="5116148" y="6715124"/>
                </a:lnTo>
                <a:lnTo>
                  <a:pt x="0" y="6715124"/>
                </a:lnTo>
                <a:close/>
              </a:path>
            </a:pathLst>
          </a:cu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C6CF6B49-3896-45FD-B278-EB084B5B71CF}"/>
              </a:ext>
            </a:extLst>
          </p:cNvPr>
          <p:cNvSpPr txBox="1"/>
          <p:nvPr/>
        </p:nvSpPr>
        <p:spPr>
          <a:xfrm>
            <a:off x="712264" y="2145504"/>
            <a:ext cx="6477890" cy="417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pt-BR" sz="22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ação combinada </a:t>
            </a:r>
            <a:r>
              <a:rPr lang="pt-BR" sz="2200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2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sais minerais com as </a:t>
            </a:r>
            <a:r>
              <a:rPr lang="pt-BR" sz="2200" b="1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VITAMINAS B1, B3 </a:t>
            </a:r>
            <a:r>
              <a:rPr lang="pt-BR" sz="220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2200" b="1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pt-BR" sz="22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proporciona DISPOSIÇÃO imediata AUMENTANDO o desempenho físico, pois participam da produção de </a:t>
            </a:r>
            <a:r>
              <a:rPr lang="pt-BR" sz="2200" b="1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ENERGIA NO ORGANISMO</a:t>
            </a:r>
            <a:r>
              <a:rPr lang="pt-BR" sz="22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1508CF5-D827-4054-A43E-FAE4C0C8538E}"/>
              </a:ext>
            </a:extLst>
          </p:cNvPr>
          <p:cNvSpPr txBox="1"/>
          <p:nvPr/>
        </p:nvSpPr>
        <p:spPr>
          <a:xfrm>
            <a:off x="712263" y="1360176"/>
            <a:ext cx="4534513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b="1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 CORPORAL</a:t>
            </a:r>
            <a:endParaRPr lang="pt-BR" sz="2800" dirty="0">
              <a:solidFill>
                <a:srgbClr val="0070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ED33A806-9426-4230-8483-AAF575767C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0" y="195893"/>
            <a:ext cx="4986000" cy="93778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E037249-15E7-451D-B957-CAB6D2683A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3" y="6343921"/>
            <a:ext cx="1309568" cy="35639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BD3F7A2-4179-42E9-89AB-D892933EB1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131" y="174128"/>
            <a:ext cx="1332000" cy="20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1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70B4444E-2404-4C86-BE2D-E1BCD59F7361}"/>
              </a:ext>
            </a:extLst>
          </p:cNvPr>
          <p:cNvSpPr txBox="1"/>
          <p:nvPr/>
        </p:nvSpPr>
        <p:spPr>
          <a:xfrm>
            <a:off x="1399971" y="1773359"/>
            <a:ext cx="17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>
              <a:solidFill>
                <a:srgbClr val="378F86"/>
              </a:solidFill>
              <a:latin typeface="Calibri (Corpo)  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433F5E3-0F28-4006-9277-BA37FBD4F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819" y="148761"/>
            <a:ext cx="4986000" cy="937782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BC592CE4-1379-4EE4-B73F-2A6A72908D12}"/>
              </a:ext>
            </a:extLst>
          </p:cNvPr>
          <p:cNvSpPr txBox="1"/>
          <p:nvPr/>
        </p:nvSpPr>
        <p:spPr>
          <a:xfrm>
            <a:off x="5754502" y="2235024"/>
            <a:ext cx="5780634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200" b="1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METIONINA </a:t>
            </a:r>
            <a:r>
              <a:rPr lang="pt-BR" sz="22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um aminoácido que ajuda na formação de substâncias como a </a:t>
            </a:r>
            <a:r>
              <a:rPr lang="pt-BR" sz="2200" b="1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GLUTATIONA</a:t>
            </a:r>
            <a:r>
              <a:rPr lang="pt-BR" sz="22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qual atua nos processos de DESINTOXICAÇÃO METABÓLICA.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054F4E7-D5A7-4CEE-86E4-F9B3DEA0E72F}"/>
              </a:ext>
            </a:extLst>
          </p:cNvPr>
          <p:cNvSpPr txBox="1"/>
          <p:nvPr/>
        </p:nvSpPr>
        <p:spPr>
          <a:xfrm>
            <a:off x="5147797" y="1385196"/>
            <a:ext cx="6111882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b="1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DESINTOXICAÇÃO METABÓLICA</a:t>
            </a:r>
            <a:endParaRPr lang="pt-BR" sz="2800" dirty="0">
              <a:solidFill>
                <a:srgbClr val="0070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906BB5D-A4F9-4813-A0D7-DA70FBBD5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679" y="6311899"/>
            <a:ext cx="642672" cy="4032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A3B8591-5E51-44DD-ADF6-90D5036534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9" y="83025"/>
            <a:ext cx="5946660" cy="670866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3A2EEC0-A489-4AD5-ACF6-DFEAFC0CD210}"/>
              </a:ext>
            </a:extLst>
          </p:cNvPr>
          <p:cNvSpPr txBox="1"/>
          <p:nvPr/>
        </p:nvSpPr>
        <p:spPr>
          <a:xfrm>
            <a:off x="5768398" y="4677895"/>
            <a:ext cx="5946660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200" b="1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COLINA</a:t>
            </a:r>
            <a:r>
              <a:rPr lang="pt-BR" sz="22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ATUA como um AUXILIAR na </a:t>
            </a:r>
            <a:r>
              <a:rPr lang="pt-BR" sz="2200" b="1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saúde hepática.</a:t>
            </a:r>
          </a:p>
        </p:txBody>
      </p:sp>
    </p:spTree>
    <p:extLst>
      <p:ext uri="{BB962C8B-B14F-4D97-AF65-F5344CB8AC3E}">
        <p14:creationId xmlns:p14="http://schemas.microsoft.com/office/powerpoint/2010/main" val="4043559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36">
            <a:extLst>
              <a:ext uri="{FF2B5EF4-FFF2-40B4-BE49-F238E27FC236}">
                <a16:creationId xmlns:a16="http://schemas.microsoft.com/office/drawing/2014/main" id="{00D2EB35-B5D0-434C-93CA-0C3C6BCF90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7104"/>
            <a:ext cx="12554735" cy="6905104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7017A5AD-8888-4BF0-925A-1A48BD9413EA}"/>
              </a:ext>
            </a:extLst>
          </p:cNvPr>
          <p:cNvSpPr/>
          <p:nvPr/>
        </p:nvSpPr>
        <p:spPr>
          <a:xfrm>
            <a:off x="16041" y="-47104"/>
            <a:ext cx="12336379" cy="6905104"/>
          </a:xfrm>
          <a:prstGeom prst="rect">
            <a:avLst/>
          </a:prstGeom>
          <a:gradFill flip="none" rotWithShape="1">
            <a:gsLst>
              <a:gs pos="20000">
                <a:schemeClr val="accent3">
                  <a:lumMod val="45000"/>
                  <a:lumOff val="55000"/>
                  <a:alpha val="78000"/>
                </a:schemeClr>
              </a:gs>
              <a:gs pos="79000">
                <a:schemeClr val="accent3">
                  <a:lumMod val="30000"/>
                  <a:lumOff val="70000"/>
                  <a:alpha val="7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67B1DCD-97F5-492C-B3FC-0B335138F2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0" y="199504"/>
            <a:ext cx="4986000" cy="937783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8D6BBCB0-E66D-4F23-B1EE-ACE84CFFCA25}"/>
              </a:ext>
            </a:extLst>
          </p:cNvPr>
          <p:cNvGrpSpPr/>
          <p:nvPr/>
        </p:nvGrpSpPr>
        <p:grpSpPr>
          <a:xfrm>
            <a:off x="3923250" y="1315644"/>
            <a:ext cx="4060906" cy="1457524"/>
            <a:chOff x="3923250" y="1315644"/>
            <a:chExt cx="4060906" cy="1457524"/>
          </a:xfrm>
        </p:grpSpPr>
        <p:sp>
          <p:nvSpPr>
            <p:cNvPr id="47" name="Retângulo: Cantos Arredondados 46">
              <a:extLst>
                <a:ext uri="{FF2B5EF4-FFF2-40B4-BE49-F238E27FC236}">
                  <a16:creationId xmlns:a16="http://schemas.microsoft.com/office/drawing/2014/main" id="{2DA2F5AF-73B7-418D-8655-869D1AA55D7A}"/>
                </a:ext>
              </a:extLst>
            </p:cNvPr>
            <p:cNvSpPr/>
            <p:nvPr/>
          </p:nvSpPr>
          <p:spPr>
            <a:xfrm>
              <a:off x="4384156" y="1333168"/>
              <a:ext cx="3600000" cy="1440000"/>
            </a:xfrm>
            <a:prstGeom prst="roundRect">
              <a:avLst/>
            </a:prstGeom>
            <a:noFill/>
            <a:ln w="38100">
              <a:solidFill>
                <a:srgbClr val="2323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REIDRATAÇÃO CELULAR</a:t>
              </a:r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EFC013A8-A9CD-4B82-BA9E-4C9C48342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250" y="1315644"/>
              <a:ext cx="621327" cy="621327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AAD5D076-5FF4-4801-8B7F-317537A7CB13}"/>
              </a:ext>
            </a:extLst>
          </p:cNvPr>
          <p:cNvGrpSpPr/>
          <p:nvPr/>
        </p:nvGrpSpPr>
        <p:grpSpPr>
          <a:xfrm>
            <a:off x="875110" y="2951525"/>
            <a:ext cx="4050324" cy="1440000"/>
            <a:chOff x="875110" y="2951525"/>
            <a:chExt cx="4050324" cy="1440000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AA56CA77-80E5-4F1A-8842-9CD5559D468F}"/>
                </a:ext>
              </a:extLst>
            </p:cNvPr>
            <p:cNvSpPr/>
            <p:nvPr/>
          </p:nvSpPr>
          <p:spPr>
            <a:xfrm>
              <a:off x="1325434" y="2951525"/>
              <a:ext cx="3600000" cy="1440000"/>
            </a:xfrm>
            <a:prstGeom prst="roundRect">
              <a:avLst/>
            </a:prstGeom>
            <a:noFill/>
            <a:ln w="38100">
              <a:solidFill>
                <a:srgbClr val="2323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ENERGIA CORPORAL</a:t>
              </a:r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04997A5B-7534-41FA-ADD2-C7D682E23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110" y="2951525"/>
              <a:ext cx="621327" cy="621327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851A250-1FE2-455D-9BA8-BF8C8035910E}"/>
              </a:ext>
            </a:extLst>
          </p:cNvPr>
          <p:cNvGrpSpPr/>
          <p:nvPr/>
        </p:nvGrpSpPr>
        <p:grpSpPr>
          <a:xfrm>
            <a:off x="6993854" y="2951524"/>
            <a:ext cx="4050322" cy="1440001"/>
            <a:chOff x="7266568" y="2951524"/>
            <a:chExt cx="4050322" cy="1440001"/>
          </a:xfrm>
        </p:grpSpPr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7360B1F3-9061-4489-B559-55D4B49507AB}"/>
                </a:ext>
              </a:extLst>
            </p:cNvPr>
            <p:cNvSpPr/>
            <p:nvPr/>
          </p:nvSpPr>
          <p:spPr>
            <a:xfrm>
              <a:off x="7716890" y="2951525"/>
              <a:ext cx="3600000" cy="1440000"/>
            </a:xfrm>
            <a:prstGeom prst="roundRect">
              <a:avLst/>
            </a:prstGeom>
            <a:noFill/>
            <a:ln w="38100">
              <a:solidFill>
                <a:srgbClr val="2323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MANUTENÇÃO PARA A IMUNIDADE</a:t>
              </a:r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6000375D-C31D-4FFD-AD65-3E88A1BAF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568" y="2951524"/>
              <a:ext cx="621327" cy="621327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C9B9A8E-3786-4C52-BE9A-442F61F7F226}"/>
              </a:ext>
            </a:extLst>
          </p:cNvPr>
          <p:cNvGrpSpPr/>
          <p:nvPr/>
        </p:nvGrpSpPr>
        <p:grpSpPr>
          <a:xfrm>
            <a:off x="875110" y="4822356"/>
            <a:ext cx="4050324" cy="1440000"/>
            <a:chOff x="875110" y="4822356"/>
            <a:chExt cx="4050324" cy="1440000"/>
          </a:xfrm>
        </p:grpSpPr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id="{C3FBA9E0-8674-4693-B720-752D5194B155}"/>
                </a:ext>
              </a:extLst>
            </p:cNvPr>
            <p:cNvSpPr/>
            <p:nvPr/>
          </p:nvSpPr>
          <p:spPr>
            <a:xfrm>
              <a:off x="1325434" y="4822356"/>
              <a:ext cx="3600000" cy="1440000"/>
            </a:xfrm>
            <a:prstGeom prst="roundRect">
              <a:avLst/>
            </a:prstGeom>
            <a:noFill/>
            <a:ln w="38100">
              <a:solidFill>
                <a:srgbClr val="2323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DESINTOXICAÇÃO METABÓLICA</a:t>
              </a:r>
            </a:p>
          </p:txBody>
        </p:sp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67432DB5-613A-408B-A20E-C3E0129EF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110" y="4822356"/>
              <a:ext cx="621327" cy="621327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040F309F-4C4C-4821-A133-2C1FE0C00D2B}"/>
              </a:ext>
            </a:extLst>
          </p:cNvPr>
          <p:cNvGrpSpPr/>
          <p:nvPr/>
        </p:nvGrpSpPr>
        <p:grpSpPr>
          <a:xfrm>
            <a:off x="6993854" y="4822355"/>
            <a:ext cx="4050322" cy="1440001"/>
            <a:chOff x="7266568" y="4822355"/>
            <a:chExt cx="4050322" cy="1440001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B352EE06-6702-428D-AE5A-087A15875C2F}"/>
                </a:ext>
              </a:extLst>
            </p:cNvPr>
            <p:cNvSpPr/>
            <p:nvPr/>
          </p:nvSpPr>
          <p:spPr>
            <a:xfrm>
              <a:off x="7716890" y="4822356"/>
              <a:ext cx="3600000" cy="1440000"/>
            </a:xfrm>
            <a:prstGeom prst="roundRect">
              <a:avLst/>
            </a:prstGeom>
            <a:noFill/>
            <a:ln w="38100">
              <a:solidFill>
                <a:srgbClr val="2323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ENERGIA PARA OS MÚSCULOS E CÉREBRO</a:t>
              </a:r>
            </a:p>
          </p:txBody>
        </p:sp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461B9595-F136-4D64-B2C4-FD6A564A8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568" y="4822355"/>
              <a:ext cx="621327" cy="621327"/>
            </a:xfrm>
            <a:prstGeom prst="rect">
              <a:avLst/>
            </a:prstGeom>
          </p:spPr>
        </p:pic>
      </p:grpSp>
      <p:pic>
        <p:nvPicPr>
          <p:cNvPr id="24" name="Imagem 23">
            <a:extLst>
              <a:ext uri="{FF2B5EF4-FFF2-40B4-BE49-F238E27FC236}">
                <a16:creationId xmlns:a16="http://schemas.microsoft.com/office/drawing/2014/main" id="{C47FB80A-09D7-43BF-8197-71920DF70A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3" y="6343921"/>
            <a:ext cx="1309568" cy="35639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ECABC51F-50D2-4CC3-9DBE-AB4C39E839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131" y="174128"/>
            <a:ext cx="1332000" cy="20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0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F36A069-74A8-4F99-BE06-81B3A37AA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6" y="222692"/>
            <a:ext cx="4986000" cy="937783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18B988A5-FEF6-4B70-8980-22D18671A854}"/>
              </a:ext>
            </a:extLst>
          </p:cNvPr>
          <p:cNvSpPr txBox="1"/>
          <p:nvPr/>
        </p:nvSpPr>
        <p:spPr>
          <a:xfrm>
            <a:off x="726668" y="1413340"/>
            <a:ext cx="10703398" cy="1340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Hidradose </a:t>
            </a:r>
            <a:r>
              <a:rPr lang="pt-BR" sz="2000" dirty="0" err="1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After</a:t>
            </a: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é indicado depois de excessos alimentares e de bebidas alcóolicas; e também para acompanhamento em festas e comemorações. Produto destinado a adultos maiores de 19 anos.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4A5D48B-5D39-4E0D-98FB-5E77CB613F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6" y="3283623"/>
            <a:ext cx="4986000" cy="9377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E52B3B9-C7A7-43F3-B9C2-0C51C77FA1C1}"/>
              </a:ext>
            </a:extLst>
          </p:cNvPr>
          <p:cNvSpPr txBox="1"/>
          <p:nvPr/>
        </p:nvSpPr>
        <p:spPr>
          <a:xfrm>
            <a:off x="726668" y="4346740"/>
            <a:ext cx="10703398" cy="1843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Sugestão de uso:</a:t>
            </a:r>
          </a:p>
          <a:p>
            <a:pPr algn="just">
              <a:lnSpc>
                <a:spcPct val="200000"/>
              </a:lnSpc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Ingerir o conteúdo de 1 garrafa (480 mL) ao longo do dia. </a:t>
            </a:r>
            <a:r>
              <a:rPr lang="pt-BR" sz="2000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Atenção diabéticos e hipertensos, contém açúcar e sal</a:t>
            </a: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13541</TotalTime>
  <Words>395</Words>
  <Application>Microsoft Office PowerPoint</Application>
  <PresentationFormat>Widescreen</PresentationFormat>
  <Paragraphs>29</Paragraphs>
  <Slides>11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(Corpo)  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Andresa Rodrigues</cp:lastModifiedBy>
  <cp:revision>863</cp:revision>
  <cp:lastPrinted>2023-02-27T17:06:06Z</cp:lastPrinted>
  <dcterms:created xsi:type="dcterms:W3CDTF">2020-01-15T18:52:07Z</dcterms:created>
  <dcterms:modified xsi:type="dcterms:W3CDTF">2024-01-11T17:56:41Z</dcterms:modified>
</cp:coreProperties>
</file>