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419" r:id="rId3"/>
    <p:sldId id="423" r:id="rId4"/>
    <p:sldId id="257" r:id="rId5"/>
    <p:sldId id="430" r:id="rId6"/>
    <p:sldId id="431" r:id="rId7"/>
    <p:sldId id="432" r:id="rId8"/>
    <p:sldId id="422" r:id="rId9"/>
    <p:sldId id="266" r:id="rId10"/>
    <p:sldId id="434" r:id="rId11"/>
    <p:sldId id="267" r:id="rId12"/>
    <p:sldId id="433" r:id="rId13"/>
    <p:sldId id="273" r:id="rId14"/>
  </p:sldIdLst>
  <p:sldSz cx="12192000" cy="6858000"/>
  <p:notesSz cx="6858000" cy="994727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sa Rodrigues da Silveira" initials="ARdS" lastIdx="1" clrIdx="0">
    <p:extLst>
      <p:ext uri="{19B8F6BF-5375-455C-9EA6-DF929625EA0E}">
        <p15:presenceInfo xmlns:p15="http://schemas.microsoft.com/office/powerpoint/2012/main" userId="cc14839490d127f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36B"/>
    <a:srgbClr val="90B7C8"/>
    <a:srgbClr val="96D608"/>
    <a:srgbClr val="28867D"/>
    <a:srgbClr val="FFFFFF"/>
    <a:srgbClr val="007065"/>
    <a:srgbClr val="7030A0"/>
    <a:srgbClr val="A1CCE1"/>
    <a:srgbClr val="B1E2FA"/>
    <a:srgbClr val="A6D2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6412" autoAdjust="0"/>
  </p:normalViewPr>
  <p:slideViewPr>
    <p:cSldViewPr snapToGrid="0">
      <p:cViewPr varScale="1">
        <p:scale>
          <a:sx n="101" d="100"/>
          <a:sy n="101" d="100"/>
        </p:scale>
        <p:origin x="894" y="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42" d="100"/>
          <a:sy n="42" d="100"/>
        </p:scale>
        <p:origin x="305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F3071820-FDB3-485E-AA49-0A5E04E3304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0EE9E5C-6532-4CC7-AC68-3FAE516F80F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F28F0F-FD17-4DF8-890A-913DBFD38087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D48A80D-65BB-4614-B839-FE34F15B33F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CE9DA18-B46B-496D-B0A8-4B528EE6B0B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6B1D28-B9D3-4F09-9DB2-59D24A41FF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75701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2119" cy="498656"/>
          </a:xfrm>
          <a:prstGeom prst="rect">
            <a:avLst/>
          </a:prstGeom>
        </p:spPr>
        <p:txBody>
          <a:bodyPr vert="horz" lIns="61708" tIns="30854" rIns="61708" bIns="30854" rtlCol="0"/>
          <a:lstStyle>
            <a:lvl1pPr algn="l">
              <a:defRPr sz="8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817" y="2"/>
            <a:ext cx="2972119" cy="498656"/>
          </a:xfrm>
          <a:prstGeom prst="rect">
            <a:avLst/>
          </a:prstGeom>
        </p:spPr>
        <p:txBody>
          <a:bodyPr vert="horz" lIns="61708" tIns="30854" rIns="61708" bIns="30854" rtlCol="0"/>
          <a:lstStyle>
            <a:lvl1pPr algn="r">
              <a:defRPr sz="800"/>
            </a:lvl1pPr>
          </a:lstStyle>
          <a:p>
            <a:fld id="{DF77B6CD-CC66-4733-8218-4CBA4C748F18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42913" y="1243013"/>
            <a:ext cx="5972175" cy="3359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1708" tIns="30854" rIns="61708" bIns="30854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6120" y="4787315"/>
            <a:ext cx="5485761" cy="3917090"/>
          </a:xfrm>
          <a:prstGeom prst="rect">
            <a:avLst/>
          </a:prstGeom>
        </p:spPr>
        <p:txBody>
          <a:bodyPr vert="horz" lIns="61708" tIns="30854" rIns="61708" bIns="30854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48619"/>
            <a:ext cx="2972119" cy="498656"/>
          </a:xfrm>
          <a:prstGeom prst="rect">
            <a:avLst/>
          </a:prstGeom>
        </p:spPr>
        <p:txBody>
          <a:bodyPr vert="horz" lIns="61708" tIns="30854" rIns="61708" bIns="30854" rtlCol="0" anchor="b"/>
          <a:lstStyle>
            <a:lvl1pPr algn="l">
              <a:defRPr sz="8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817" y="9448619"/>
            <a:ext cx="2972119" cy="498656"/>
          </a:xfrm>
          <a:prstGeom prst="rect">
            <a:avLst/>
          </a:prstGeom>
        </p:spPr>
        <p:txBody>
          <a:bodyPr vert="horz" lIns="61708" tIns="30854" rIns="61708" bIns="30854" rtlCol="0" anchor="b"/>
          <a:lstStyle>
            <a:lvl1pPr algn="r">
              <a:defRPr sz="800"/>
            </a:lvl1pPr>
          </a:lstStyle>
          <a:p>
            <a:fld id="{B196CBAD-9131-462C-9378-FBE7DBE83C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226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6CBAD-9131-462C-9378-FBE7DBE83CC7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4910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33953-60E5-41AC-A65E-3E220555FBDA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9162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33953-60E5-41AC-A65E-3E220555FBDA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542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33953-60E5-41AC-A65E-3E220555FBDA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2443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3643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1052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6822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rgbClr val="00736B"/>
                </a:solidFill>
                <a:latin typeface="Arial"/>
                <a:cs typeface="Arial"/>
              </a:defRPr>
            </a:lvl1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7755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7755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7134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949189" y="-548853"/>
            <a:ext cx="3079115" cy="37394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rgbClr val="00736B"/>
                </a:solidFill>
                <a:latin typeface="Arial"/>
                <a:cs typeface="Arial"/>
              </a:defRPr>
            </a:lvl1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3" y="3840481"/>
            <a:ext cx="853884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8727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8246471-3D5A-46B2-B3F6-2EB089540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E4F4C45E-56DA-4F15-844D-D02219142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10" name="Espaço Reservado para Data 9">
            <a:extLst>
              <a:ext uri="{FF2B5EF4-FFF2-40B4-BE49-F238E27FC236}">
                <a16:creationId xmlns:a16="http://schemas.microsoft.com/office/drawing/2014/main" id="{66C6729E-5FA0-49FE-8250-F9B37D325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11" name="Espaço Reservado para Rodapé 10">
            <a:extLst>
              <a:ext uri="{FF2B5EF4-FFF2-40B4-BE49-F238E27FC236}">
                <a16:creationId xmlns:a16="http://schemas.microsoft.com/office/drawing/2014/main" id="{D682F958-7688-46D8-A882-B68DC1CFB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2" name="Espaço Reservado para Número de Slide 11">
            <a:extLst>
              <a:ext uri="{FF2B5EF4-FFF2-40B4-BE49-F238E27FC236}">
                <a16:creationId xmlns:a16="http://schemas.microsoft.com/office/drawing/2014/main" id="{6CB99081-20C7-4A68-B473-7E606A9F2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0751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8437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1104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2768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3353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4755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929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926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1012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44000">
              <a:schemeClr val="accent3">
                <a:lumMod val="5000"/>
                <a:lumOff val="95000"/>
              </a:schemeClr>
            </a:gs>
            <a:gs pos="78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F9618C4-1A7C-4A5C-B037-6F783030D7D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563" y="6343921"/>
            <a:ext cx="1309568" cy="35639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56BC380-A0C0-4203-BD01-B3DBE1578D9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563" y="158733"/>
            <a:ext cx="1310400" cy="22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41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  <p:sldLayoutId id="214748366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354" y="1650488"/>
            <a:ext cx="5669292" cy="355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231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7"/>
          <p:cNvSpPr txBox="1"/>
          <p:nvPr/>
        </p:nvSpPr>
        <p:spPr>
          <a:xfrm>
            <a:off x="709034" y="1181094"/>
            <a:ext cx="10773931" cy="49128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b="1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Hidradose Kids</a:t>
            </a:r>
            <a:r>
              <a:rPr lang="pt-BR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200000"/>
              </a:lnSpc>
            </a:pPr>
            <a:r>
              <a:rPr lang="pt-BR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Ingerir 200 mL ao dia (1 copo), intercalando seu consumo com outros líquidos como água, sucos, leite e sopas. Após aberto, manter refrigerado e consumir em até 3 dias.                                                                                                </a:t>
            </a:r>
            <a:r>
              <a:rPr lang="pt-BR" b="1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Atenção diabéticos, contém açúcar</a:t>
            </a:r>
            <a:r>
              <a:rPr lang="pt-BR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200000"/>
              </a:lnSpc>
            </a:pPr>
            <a:r>
              <a:rPr lang="pt-BR" b="1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Hidradose</a:t>
            </a:r>
            <a:r>
              <a:rPr lang="pt-BR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200000"/>
              </a:lnSpc>
            </a:pPr>
            <a:r>
              <a:rPr lang="pt-BR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Ingerir o conteúdo de 1 garrafa (480 mL) ao longo do dia, intercalando seu consumo com outros líquidos. </a:t>
            </a:r>
            <a:r>
              <a:rPr lang="pt-BR" b="1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Atenção diabéticos, contém açúcar</a:t>
            </a:r>
            <a:r>
              <a:rPr lang="pt-BR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200000"/>
              </a:lnSpc>
            </a:pPr>
            <a:r>
              <a:rPr lang="pt-BR" b="1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Hidradose sachê</a:t>
            </a:r>
            <a:r>
              <a:rPr lang="pt-BR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200000"/>
              </a:lnSpc>
            </a:pPr>
            <a:r>
              <a:rPr lang="pt-BR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Dissolver o conteúdo do envelope em 500 mL de água filtrada ou fervida (e resfriada).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4B3683A-B05A-4A3F-BFCA-F4C266B693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6" y="219578"/>
            <a:ext cx="4986000" cy="93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0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68536A0-27F8-4106-BC95-0F05057B36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6" y="164888"/>
            <a:ext cx="4986000" cy="937783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CDE0C606-33A8-4108-B3CD-02740B59885D}"/>
              </a:ext>
            </a:extLst>
          </p:cNvPr>
          <p:cNvSpPr txBox="1"/>
          <p:nvPr/>
        </p:nvSpPr>
        <p:spPr>
          <a:xfrm>
            <a:off x="1150197" y="1135329"/>
            <a:ext cx="1008000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dirty="0">
                <a:solidFill>
                  <a:srgbClr val="00736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Hidradose está disponível em 6 deliciosos sabores: Água de Coco, Guaraná, Laranja, Maçã verde, </a:t>
            </a:r>
            <a:r>
              <a:rPr lang="pt-BR" sz="2000" dirty="0" err="1">
                <a:solidFill>
                  <a:srgbClr val="00736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Pitaya</a:t>
            </a:r>
            <a:r>
              <a:rPr lang="pt-BR" sz="2000" dirty="0">
                <a:solidFill>
                  <a:srgbClr val="00736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 Uva.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BE82BC22-697A-4C9E-AC9C-038EB7D79E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99" y="3953420"/>
            <a:ext cx="3276737" cy="2368536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FD9BF82A-BFB5-41F5-812C-C077F1EF51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919" y="4145614"/>
            <a:ext cx="2412503" cy="2055683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6CCAEA0F-C85D-4537-9588-8BF0FA30AC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340" y="4425477"/>
            <a:ext cx="4355156" cy="1755356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F3F6F6A0-F08B-4F51-B6F3-8800A8F5322E}"/>
              </a:ext>
            </a:extLst>
          </p:cNvPr>
          <p:cNvSpPr txBox="1"/>
          <p:nvPr/>
        </p:nvSpPr>
        <p:spPr>
          <a:xfrm>
            <a:off x="1150197" y="2473473"/>
            <a:ext cx="10080000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dirty="0">
                <a:solidFill>
                  <a:srgbClr val="00736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 </a:t>
            </a:r>
            <a:r>
              <a:rPr lang="pt-BR" sz="2000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quatro</a:t>
            </a:r>
            <a:r>
              <a:rPr lang="pt-BR" sz="2000" dirty="0">
                <a:solidFill>
                  <a:srgbClr val="00736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sabores Kids 480 mL: Algodão Doce,  Bala de Framboesa, Guaraná e Uva.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F4B11F9F-B3EB-4555-9B9E-E6C9A249D0FE}"/>
              </a:ext>
            </a:extLst>
          </p:cNvPr>
          <p:cNvSpPr txBox="1"/>
          <p:nvPr/>
        </p:nvSpPr>
        <p:spPr>
          <a:xfrm>
            <a:off x="1150197" y="3218967"/>
            <a:ext cx="10080000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também 4 sabores na versão de sachê: Água de Coco, Laranja, </a:t>
            </a:r>
            <a:r>
              <a:rPr lang="pt-BR" sz="2000" dirty="0" err="1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Pitaya</a:t>
            </a:r>
            <a:r>
              <a:rPr lang="pt-BR" sz="2000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 Uva.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27298BA2-9526-4C05-900E-0A6316BB08FD}"/>
              </a:ext>
            </a:extLst>
          </p:cNvPr>
          <p:cNvCxnSpPr>
            <a:cxnSpLocks/>
          </p:cNvCxnSpPr>
          <p:nvPr/>
        </p:nvCxnSpPr>
        <p:spPr>
          <a:xfrm flipH="1">
            <a:off x="961408" y="1700567"/>
            <a:ext cx="8639792" cy="0"/>
          </a:xfrm>
          <a:prstGeom prst="line">
            <a:avLst/>
          </a:prstGeom>
          <a:ln w="38100">
            <a:solidFill>
              <a:srgbClr val="96D608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ject 2">
            <a:extLst>
              <a:ext uri="{FF2B5EF4-FFF2-40B4-BE49-F238E27FC236}">
                <a16:creationId xmlns:a16="http://schemas.microsoft.com/office/drawing/2014/main" id="{701FE7E2-469A-E3CF-3DE0-D01D7C3604AE}"/>
              </a:ext>
            </a:extLst>
          </p:cNvPr>
          <p:cNvSpPr/>
          <p:nvPr/>
        </p:nvSpPr>
        <p:spPr>
          <a:xfrm flipV="1">
            <a:off x="5909087" y="-23212"/>
            <a:ext cx="6288405" cy="6858000"/>
          </a:xfrm>
          <a:custGeom>
            <a:avLst/>
            <a:gdLst/>
            <a:ahLst/>
            <a:cxnLst/>
            <a:rect l="l" t="t" r="r" b="b"/>
            <a:pathLst>
              <a:path w="6288405" h="6706234">
                <a:moveTo>
                  <a:pt x="6288112" y="0"/>
                </a:moveTo>
                <a:lnTo>
                  <a:pt x="1415999" y="0"/>
                </a:lnTo>
                <a:lnTo>
                  <a:pt x="0" y="2870238"/>
                </a:lnTo>
                <a:lnTo>
                  <a:pt x="6288112" y="6705714"/>
                </a:lnTo>
                <a:lnTo>
                  <a:pt x="6288112" y="0"/>
                </a:lnTo>
                <a:close/>
              </a:path>
            </a:pathLst>
          </a:custGeom>
          <a:solidFill>
            <a:srgbClr val="90B7C8">
              <a:alpha val="30000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srgbClr val="90B7C8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980016" y="1226944"/>
            <a:ext cx="9127368" cy="416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0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frasco de 480 mL. Está disponível em 6 deliciosos sabores.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93A280D-93F2-3AE7-7FD4-129EADB9E591}"/>
              </a:ext>
            </a:extLst>
          </p:cNvPr>
          <p:cNvSpPr txBox="1"/>
          <p:nvPr/>
        </p:nvSpPr>
        <p:spPr>
          <a:xfrm>
            <a:off x="490771" y="5445047"/>
            <a:ext cx="43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30000" noProof="0" dirty="0">
                <a:ln>
                  <a:noFill/>
                </a:ln>
                <a:solidFill>
                  <a:srgbClr val="00736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Ingredientes: </a:t>
            </a:r>
            <a:r>
              <a:rPr kumimoji="0" lang="pt-BR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736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Água </a:t>
            </a:r>
            <a:r>
              <a:rPr kumimoji="0" lang="pt-BR" sz="12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736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putificada</a:t>
            </a:r>
            <a:r>
              <a:rPr kumimoji="0" lang="pt-BR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736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Sacarose, Glicose, Frutose, Acidulante Ácido Cítrico, Cloreto de Sódio, Aroma Idêntico ao Natural de Guaraná, Fosfato de </a:t>
            </a:r>
            <a:r>
              <a:rPr kumimoji="0" lang="pt-BR" sz="12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736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Pótássio</a:t>
            </a:r>
            <a:r>
              <a:rPr kumimoji="0" lang="pt-BR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736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Monobásico, Conservantes </a:t>
            </a:r>
            <a:r>
              <a:rPr kumimoji="0" lang="pt-BR" sz="12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736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Sorbato</a:t>
            </a:r>
            <a:r>
              <a:rPr kumimoji="0" lang="pt-BR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736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 Potássio e </a:t>
            </a:r>
            <a:r>
              <a:rPr kumimoji="0" lang="pt-BR" sz="12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736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Benzoato</a:t>
            </a:r>
            <a:r>
              <a:rPr kumimoji="0" lang="pt-BR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736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 Sódio, Cloreto de Potássio, Cloreto de Magnésio, </a:t>
            </a:r>
            <a:r>
              <a:rPr kumimoji="0" lang="pt-BR" sz="12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736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Bisglicinato</a:t>
            </a:r>
            <a:r>
              <a:rPr kumimoji="0" lang="pt-BR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736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 Zinco, Vitamina C, B3 e B1, Corante Artificial Caramelo, Edulcorante </a:t>
            </a:r>
            <a:r>
              <a:rPr kumimoji="0" lang="pt-BR" sz="12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736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Glicoídeos</a:t>
            </a:r>
            <a:r>
              <a:rPr kumimoji="0" lang="pt-BR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736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kumimoji="0" lang="pt-BR" sz="12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736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Esteviol</a:t>
            </a:r>
            <a:r>
              <a:rPr kumimoji="0" lang="pt-BR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736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Sequestrante EDTA Cálcio </a:t>
            </a:r>
            <a:r>
              <a:rPr kumimoji="0" lang="pt-BR" sz="12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736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Dissódico</a:t>
            </a:r>
            <a:r>
              <a:rPr kumimoji="0" lang="pt-BR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736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pt-BR" sz="1200" b="1" i="0" u="none" strike="noStrike" kern="1200" cap="none" spc="0" normalizeH="0" baseline="30000" noProof="0" dirty="0">
                <a:ln>
                  <a:noFill/>
                </a:ln>
                <a:solidFill>
                  <a:srgbClr val="00736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NÃO CONTÉM GLÚTEN. NÃO CONTÉM LACTOSE. COLORIDO ARTIFICIALMENTE. CONTÉM AROMATIZANTE. ATENÇÃO DIABÉTICOS: CONTÉM AÇÚCAR.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68536A0-27F8-4106-BC95-0F05057B36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6" y="164888"/>
            <a:ext cx="4986000" cy="93778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16DC6DA-6E67-48D5-BC0B-FE1A3835B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842" y="1784344"/>
            <a:ext cx="3263858" cy="358542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29FE5BC5-EAE9-40F9-81D6-3C02A01722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6" r="34284"/>
          <a:stretch/>
        </p:blipFill>
        <p:spPr>
          <a:xfrm>
            <a:off x="75874" y="1784344"/>
            <a:ext cx="755724" cy="1824082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1482F280-C2B5-4425-ACF4-05D4286D9E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7" t="19245" r="24316" b="10318"/>
          <a:stretch/>
        </p:blipFill>
        <p:spPr>
          <a:xfrm>
            <a:off x="7291841" y="2306959"/>
            <a:ext cx="4618718" cy="353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37284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0DD42FC-E5C3-2CAB-92A1-DD4ECE86E3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219" y="5906346"/>
            <a:ext cx="466665" cy="466665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89F95C59-AA8D-38D7-2355-76CCDC5E8A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7065"/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F9BD062-56D3-37BA-FABA-F86F006DF0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593" y="1663244"/>
            <a:ext cx="4346814" cy="2727275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DBBA6F25-BAE4-1A90-3AF3-BAA860959940}"/>
              </a:ext>
            </a:extLst>
          </p:cNvPr>
          <p:cNvGrpSpPr/>
          <p:nvPr/>
        </p:nvGrpSpPr>
        <p:grpSpPr>
          <a:xfrm>
            <a:off x="2437426" y="5974072"/>
            <a:ext cx="7317148" cy="479265"/>
            <a:chOff x="2457600" y="6218273"/>
            <a:chExt cx="7317148" cy="479265"/>
          </a:xfrm>
        </p:grpSpPr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4CB16804-8059-97A2-15EF-A9DB1F705386}"/>
                </a:ext>
              </a:extLst>
            </p:cNvPr>
            <p:cNvGrpSpPr/>
            <p:nvPr/>
          </p:nvGrpSpPr>
          <p:grpSpPr>
            <a:xfrm>
              <a:off x="2457600" y="6238294"/>
              <a:ext cx="2289560" cy="459244"/>
              <a:chOff x="587899" y="6192444"/>
              <a:chExt cx="2289560" cy="459244"/>
            </a:xfrm>
          </p:grpSpPr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A37FC58E-E5FB-130C-90A5-D6820C4A4C05}"/>
                  </a:ext>
                </a:extLst>
              </p:cNvPr>
              <p:cNvSpPr txBox="1"/>
              <p:nvPr/>
            </p:nvSpPr>
            <p:spPr>
              <a:xfrm>
                <a:off x="933451" y="6343911"/>
                <a:ext cx="194400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>
                    <a:solidFill>
                      <a:schemeClr val="bg1"/>
                    </a:solidFill>
                  </a:rPr>
                  <a:t>www.Biofhitus.com.br</a:t>
                </a:r>
              </a:p>
            </p:txBody>
          </p:sp>
          <p:pic>
            <p:nvPicPr>
              <p:cNvPr id="17" name="Imagem 16">
                <a:extLst>
                  <a:ext uri="{FF2B5EF4-FFF2-40B4-BE49-F238E27FC236}">
                    <a16:creationId xmlns:a16="http://schemas.microsoft.com/office/drawing/2014/main" id="{86063A9F-0283-88C2-6BA9-2D90C978A6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7899" y="6192444"/>
                <a:ext cx="416212" cy="388938"/>
              </a:xfrm>
              <a:prstGeom prst="rect">
                <a:avLst/>
              </a:prstGeom>
            </p:spPr>
          </p:pic>
        </p:grp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415D1BEE-1912-2EB1-77BC-CACDFD14AC3D}"/>
                </a:ext>
              </a:extLst>
            </p:cNvPr>
            <p:cNvSpPr txBox="1"/>
            <p:nvPr/>
          </p:nvSpPr>
          <p:spPr>
            <a:xfrm>
              <a:off x="7755388" y="6389760"/>
              <a:ext cx="20193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chemeClr val="bg1"/>
                  </a:solidFill>
                </a:rPr>
                <a:t>Facebook.com/Biofhitus</a:t>
              </a:r>
            </a:p>
          </p:txBody>
        </p: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52857402-E75B-7C81-6DF6-3DF02687B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6100" y="6218273"/>
              <a:ext cx="414170" cy="411628"/>
            </a:xfrm>
            <a:prstGeom prst="rect">
              <a:avLst/>
            </a:prstGeom>
          </p:spPr>
        </p:pic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C261E4C0-4F1A-5E46-EF15-27E253BD2CD3}"/>
                </a:ext>
              </a:extLst>
            </p:cNvPr>
            <p:cNvSpPr txBox="1"/>
            <p:nvPr/>
          </p:nvSpPr>
          <p:spPr>
            <a:xfrm>
              <a:off x="5526297" y="6389760"/>
              <a:ext cx="15195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chemeClr val="bg1"/>
                  </a:solidFill>
                </a:rPr>
                <a:t>@biofhitus</a:t>
              </a:r>
            </a:p>
          </p:txBody>
        </p:sp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5817EA6A-6E97-F023-4AC2-525C56AB8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2169" y="6252313"/>
              <a:ext cx="380323" cy="38032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2">
            <a:extLst>
              <a:ext uri="{FF2B5EF4-FFF2-40B4-BE49-F238E27FC236}">
                <a16:creationId xmlns:a16="http://schemas.microsoft.com/office/drawing/2014/main" id="{BD2F32F7-FB82-46E1-9992-DE6DDD0E7E58}"/>
              </a:ext>
            </a:extLst>
          </p:cNvPr>
          <p:cNvSpPr/>
          <p:nvPr/>
        </p:nvSpPr>
        <p:spPr>
          <a:xfrm flipH="1" flipV="1">
            <a:off x="0" y="0"/>
            <a:ext cx="6288405" cy="6858000"/>
          </a:xfrm>
          <a:custGeom>
            <a:avLst/>
            <a:gdLst/>
            <a:ahLst/>
            <a:cxnLst/>
            <a:rect l="l" t="t" r="r" b="b"/>
            <a:pathLst>
              <a:path w="6288405" h="6706234">
                <a:moveTo>
                  <a:pt x="6288112" y="0"/>
                </a:moveTo>
                <a:lnTo>
                  <a:pt x="1415999" y="0"/>
                </a:lnTo>
                <a:lnTo>
                  <a:pt x="0" y="2870238"/>
                </a:lnTo>
                <a:lnTo>
                  <a:pt x="6288112" y="6705714"/>
                </a:lnTo>
                <a:lnTo>
                  <a:pt x="6288112" y="0"/>
                </a:lnTo>
                <a:close/>
              </a:path>
            </a:pathLst>
          </a:custGeom>
          <a:solidFill>
            <a:srgbClr val="90B7C8">
              <a:alpha val="30000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srgbClr val="90B7C8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BADEA3B-0A0F-4A89-8AAC-F7FB99E700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969" y="612001"/>
            <a:ext cx="4237130" cy="592814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DCABD51-DD05-44AF-82EC-531B7C088B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8" t="19245" r="19959" b="10318"/>
          <a:stretch/>
        </p:blipFill>
        <p:spPr>
          <a:xfrm>
            <a:off x="0" y="2211726"/>
            <a:ext cx="5061858" cy="357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3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"/>
    </mc:Choice>
    <mc:Fallback xmlns="">
      <p:transition advClick="0" advTm="15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2">
            <a:extLst>
              <a:ext uri="{FF2B5EF4-FFF2-40B4-BE49-F238E27FC236}">
                <a16:creationId xmlns:a16="http://schemas.microsoft.com/office/drawing/2014/main" id="{BD2F32F7-FB82-46E1-9992-DE6DDD0E7E58}"/>
              </a:ext>
            </a:extLst>
          </p:cNvPr>
          <p:cNvSpPr/>
          <p:nvPr/>
        </p:nvSpPr>
        <p:spPr>
          <a:xfrm flipV="1">
            <a:off x="5903595" y="1316"/>
            <a:ext cx="6288405" cy="6858000"/>
          </a:xfrm>
          <a:custGeom>
            <a:avLst/>
            <a:gdLst/>
            <a:ahLst/>
            <a:cxnLst/>
            <a:rect l="l" t="t" r="r" b="b"/>
            <a:pathLst>
              <a:path w="6288405" h="6706234">
                <a:moveTo>
                  <a:pt x="6288112" y="0"/>
                </a:moveTo>
                <a:lnTo>
                  <a:pt x="1415999" y="0"/>
                </a:lnTo>
                <a:lnTo>
                  <a:pt x="0" y="2870238"/>
                </a:lnTo>
                <a:lnTo>
                  <a:pt x="6288112" y="6705714"/>
                </a:lnTo>
                <a:lnTo>
                  <a:pt x="6288112" y="0"/>
                </a:lnTo>
                <a:close/>
              </a:path>
            </a:pathLst>
          </a:custGeom>
          <a:solidFill>
            <a:srgbClr val="90B7C8">
              <a:alpha val="30000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srgbClr val="90B7C8"/>
              </a:solidFill>
            </a:endParaRP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C0D23A29-FC24-4BA3-A5C2-EBFEB8FCB2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74" y="677317"/>
            <a:ext cx="4237130" cy="5928142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2C4D446E-B076-4418-AEBE-E89BE14271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74" y="677317"/>
            <a:ext cx="4237130" cy="592814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E4A81B1-BC4D-41E0-A4AB-23BFAE856D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8" t="19245" r="19959" b="10318"/>
          <a:stretch/>
        </p:blipFill>
        <p:spPr>
          <a:xfrm>
            <a:off x="7298870" y="2579835"/>
            <a:ext cx="5061858" cy="357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36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D3D3FED3-FC19-4542-B54B-7F4FB5FF39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3" b="84180"/>
          <a:stretch/>
        </p:blipFill>
        <p:spPr>
          <a:xfrm>
            <a:off x="3853257" y="204256"/>
            <a:ext cx="4069246" cy="93782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67EDA8C-C758-4B51-B552-EE8AD6B6EE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308" y="204256"/>
            <a:ext cx="4986232" cy="937826"/>
          </a:xfrm>
          <a:prstGeom prst="rect">
            <a:avLst/>
          </a:prstGeom>
        </p:spPr>
      </p:pic>
      <p:sp>
        <p:nvSpPr>
          <p:cNvPr id="20" name="Espaço Reservado para Conteúdo 11">
            <a:extLst>
              <a:ext uri="{FF2B5EF4-FFF2-40B4-BE49-F238E27FC236}">
                <a16:creationId xmlns:a16="http://schemas.microsoft.com/office/drawing/2014/main" id="{FA36511B-FA7F-47D5-8D55-6A7F17C9ABFD}"/>
              </a:ext>
            </a:extLst>
          </p:cNvPr>
          <p:cNvSpPr txBox="1">
            <a:spLocks/>
          </p:cNvSpPr>
          <p:nvPr/>
        </p:nvSpPr>
        <p:spPr>
          <a:xfrm>
            <a:off x="5213980" y="1730887"/>
            <a:ext cx="6737385" cy="217027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2000" b="1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HIDRADOSE</a:t>
            </a:r>
            <a:r>
              <a:rPr lang="pt-BR" sz="2000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é um suplemento alimentar hidroeletrolítico especialmente desenvolvido para auxiliar na restauração de eletrólitos e nutrientes perdidos em casos de perda excessiva de líquidos e desidratação leve.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F090089-ADE2-44A8-95CB-1ABF4B356E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9" r="30829"/>
          <a:stretch>
            <a:fillRect/>
          </a:stretch>
        </p:blipFill>
        <p:spPr>
          <a:xfrm>
            <a:off x="-32660" y="81647"/>
            <a:ext cx="5022994" cy="6710400"/>
          </a:xfrm>
          <a:custGeom>
            <a:avLst/>
            <a:gdLst>
              <a:gd name="connsiteX0" fmla="*/ 0 w 5133477"/>
              <a:gd name="connsiteY0" fmla="*/ 0 h 6857998"/>
              <a:gd name="connsiteX1" fmla="*/ 4106781 w 5133477"/>
              <a:gd name="connsiteY1" fmla="*/ 0 h 6857998"/>
              <a:gd name="connsiteX2" fmla="*/ 5133477 w 5133477"/>
              <a:gd name="connsiteY2" fmla="*/ 6857998 h 6857998"/>
              <a:gd name="connsiteX3" fmla="*/ 0 w 5133477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33477" h="6857998">
                <a:moveTo>
                  <a:pt x="0" y="0"/>
                </a:moveTo>
                <a:lnTo>
                  <a:pt x="4106781" y="0"/>
                </a:lnTo>
                <a:lnTo>
                  <a:pt x="5133477" y="6857998"/>
                </a:lnTo>
                <a:lnTo>
                  <a:pt x="0" y="6857998"/>
                </a:lnTo>
                <a:close/>
              </a:path>
            </a:pathLst>
          </a:cu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16318918-D6D4-413D-84F9-0716A3A6EF45}"/>
              </a:ext>
            </a:extLst>
          </p:cNvPr>
          <p:cNvSpPr txBox="1"/>
          <p:nvPr/>
        </p:nvSpPr>
        <p:spPr>
          <a:xfrm>
            <a:off x="5213980" y="4127794"/>
            <a:ext cx="6737385" cy="1882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Além da reposição de eletrólitos, </a:t>
            </a:r>
            <a:r>
              <a:rPr lang="pt-BR" sz="2000" b="1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Hidradose</a:t>
            </a:r>
            <a:r>
              <a:rPr lang="pt-BR" sz="2000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fornece nutrientes envolvidos na manutenção do SISTEMA IMUNOLÓGICO e na GERAÇÃO DE ENERGIA RÁPIDA, ACELERANDO A RECUPERAÇÃO DO ORGANISMO.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C292086-FAEB-4B6C-BB0B-8CBDF0657E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085" y="163235"/>
            <a:ext cx="4986000" cy="937782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9F071AB3-17C9-478F-BBC6-2BD2383B0E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5"/>
            <a:ext cx="5946660" cy="6708662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27E23CB1-1C63-44D8-B6D4-23FE027D921E}"/>
              </a:ext>
            </a:extLst>
          </p:cNvPr>
          <p:cNvSpPr txBox="1"/>
          <p:nvPr/>
        </p:nvSpPr>
        <p:spPr>
          <a:xfrm>
            <a:off x="6019746" y="2510529"/>
            <a:ext cx="5770676" cy="3585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200" dirty="0">
                <a:solidFill>
                  <a:srgbClr val="007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pt-BR" sz="2200" dirty="0" err="1">
                <a:solidFill>
                  <a:srgbClr val="007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hidradose</a:t>
            </a:r>
            <a:r>
              <a:rPr lang="pt-BR" sz="2200" dirty="0">
                <a:solidFill>
                  <a:srgbClr val="007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além dos SAIS BÁSICOS de um reidratante (cloreto de potássio, citrato de sódio, cloreto de sódio e glicose) o produto também é fonte de ZINCO. Que colabora na RESTAURAÇÃO do sistema imunológico, DIMINUINDO o período de VIROSE, principalmente em crianças.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088F344-14D5-4B8B-996F-8F7DF518E5EB}"/>
              </a:ext>
            </a:extLst>
          </p:cNvPr>
          <p:cNvSpPr txBox="1"/>
          <p:nvPr/>
        </p:nvSpPr>
        <p:spPr>
          <a:xfrm>
            <a:off x="4717931" y="1184877"/>
            <a:ext cx="6863084" cy="1176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>
                <a:solidFill>
                  <a:srgbClr val="007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AUXILIA NA RECUPERAÇÃO EM CASOS DE DESIDRATAÇÃO E VIROSES</a:t>
            </a:r>
            <a:endParaRPr lang="pt-BR" sz="2400" dirty="0">
              <a:solidFill>
                <a:srgbClr val="0070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82125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5C53E934-E142-4C2E-B6F7-E1215FB167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755" y="163235"/>
            <a:ext cx="4986000" cy="937782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C6CF6B49-3896-45FD-B278-EB084B5B71CF}"/>
              </a:ext>
            </a:extLst>
          </p:cNvPr>
          <p:cNvSpPr txBox="1"/>
          <p:nvPr/>
        </p:nvSpPr>
        <p:spPr>
          <a:xfrm>
            <a:off x="-71513" y="2728659"/>
            <a:ext cx="7029433" cy="3037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50000"/>
              </a:lnSpc>
            </a:pPr>
            <a:r>
              <a:rPr lang="pt-BR" sz="2000" b="0" i="0" dirty="0">
                <a:solidFill>
                  <a:srgbClr val="0070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ação combinada da </a:t>
            </a:r>
            <a:r>
              <a:rPr lang="pt-BR" sz="2000" b="1" i="0" dirty="0">
                <a:solidFill>
                  <a:srgbClr val="0070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GLICOSE</a:t>
            </a:r>
            <a:r>
              <a:rPr lang="pt-BR" sz="2000" b="0" i="0" dirty="0">
                <a:solidFill>
                  <a:srgbClr val="0070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 sais minerais com as </a:t>
            </a:r>
            <a:r>
              <a:rPr lang="pt-BR" sz="2000" b="1" i="0" dirty="0">
                <a:solidFill>
                  <a:srgbClr val="0070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VITAMINAS B1, B3 </a:t>
            </a:r>
            <a:r>
              <a:rPr lang="pt-BR" sz="2000" i="0" dirty="0">
                <a:solidFill>
                  <a:srgbClr val="0070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2000" b="1" i="0" dirty="0">
                <a:solidFill>
                  <a:srgbClr val="0070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r>
              <a:rPr lang="pt-BR" sz="2000" b="0" i="0" dirty="0">
                <a:solidFill>
                  <a:srgbClr val="0070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proporciona DISPOSIÇÃO IMEDIATA aumentando o desempenho físico, pois participam da produção de ENERGIA no organismo.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3F67A73-F049-412D-A7C9-80BEA7CEE475}"/>
              </a:ext>
            </a:extLst>
          </p:cNvPr>
          <p:cNvSpPr txBox="1"/>
          <p:nvPr/>
        </p:nvSpPr>
        <p:spPr>
          <a:xfrm>
            <a:off x="7049704" y="7222600"/>
            <a:ext cx="6593304" cy="1299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800" b="0" i="0" dirty="0">
                <a:solidFill>
                  <a:srgbClr val="00736B"/>
                </a:solidFill>
                <a:effectLst/>
                <a:highlight>
                  <a:srgbClr val="808080"/>
                </a:highlight>
                <a:latin typeface="Garamond" panose="02020404030301010803" pitchFamily="18" charset="0"/>
              </a:rPr>
              <a:t>Os benzodiazepínicos, funcionam aumentando a eficiência dos neurotransmissores GABA, o que pode aumentar a sensação de relaxamento e calma.</a:t>
            </a:r>
            <a:endParaRPr lang="pt-BR" sz="1800" dirty="0">
              <a:solidFill>
                <a:srgbClr val="00736B"/>
              </a:solidFill>
              <a:highlight>
                <a:srgbClr val="808080"/>
              </a:highlight>
              <a:latin typeface="Garamond" panose="02020404030301010803" pitchFamily="18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1508CF5-D827-4054-A43E-FAE4C0C8538E}"/>
              </a:ext>
            </a:extLst>
          </p:cNvPr>
          <p:cNvSpPr txBox="1"/>
          <p:nvPr/>
        </p:nvSpPr>
        <p:spPr>
          <a:xfrm>
            <a:off x="1055788" y="1276115"/>
            <a:ext cx="7029433" cy="1133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sz="2400" b="1" dirty="0">
                <a:solidFill>
                  <a:srgbClr val="007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PROMOVE ENERGIA RÁPIDA E DIMINUI A FADIGA</a:t>
            </a:r>
            <a:endParaRPr lang="pt-BR" sz="2400" dirty="0">
              <a:solidFill>
                <a:srgbClr val="0070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9CACD6B2-CE25-4A89-9E46-EAF943A9E0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9679" y="6311899"/>
            <a:ext cx="642672" cy="40322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37EEC93D-86C6-47F3-A791-F3BE526531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959" y="83025"/>
            <a:ext cx="5946660" cy="670866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0752FBE-B91B-4832-A465-31276C4222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563" y="6343921"/>
            <a:ext cx="1309568" cy="356394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11C125A6-069E-4B53-8AE3-2D3C025B01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563" y="158733"/>
            <a:ext cx="1310400" cy="22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1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ver/>
      </p:transition>
    </mc:Choice>
    <mc:Fallback xmlns="">
      <p:transition spd="slow">
        <p:cov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70B4444E-2404-4C86-BE2D-E1BCD59F7361}"/>
              </a:ext>
            </a:extLst>
          </p:cNvPr>
          <p:cNvSpPr txBox="1"/>
          <p:nvPr/>
        </p:nvSpPr>
        <p:spPr>
          <a:xfrm>
            <a:off x="1399971" y="1773359"/>
            <a:ext cx="179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>
              <a:solidFill>
                <a:srgbClr val="378F86"/>
              </a:solidFill>
              <a:latin typeface="Calibri (Corpo)  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1433F5E3-0F28-4006-9277-BA37FBD4F1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469" y="148761"/>
            <a:ext cx="4986000" cy="937782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BC592CE4-1379-4EE4-B73F-2A6A72908D12}"/>
              </a:ext>
            </a:extLst>
          </p:cNvPr>
          <p:cNvSpPr txBox="1"/>
          <p:nvPr/>
        </p:nvSpPr>
        <p:spPr>
          <a:xfrm>
            <a:off x="5941057" y="2356992"/>
            <a:ext cx="5780634" cy="4051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22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2200" b="1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MAGNÉSIO</a:t>
            </a:r>
            <a:r>
              <a:rPr lang="pt-BR" sz="22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presente na composição do Hidradose, facilita a entrada dos eletrólitos nas células AUXILIANDO na HIDRATAÇÃO, além disso contribui na RECUPERAÇÃO MUSCULAR diminuindo cãibras e fraqueza muscular.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9F28B93-2919-47DF-BB82-AD7C9A3EAA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991" y="1693586"/>
            <a:ext cx="703072" cy="703072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054F4E7-D5A7-4CEE-86E4-F9B3DEA0E72F}"/>
              </a:ext>
            </a:extLst>
          </p:cNvPr>
          <p:cNvSpPr txBox="1"/>
          <p:nvPr/>
        </p:nvSpPr>
        <p:spPr>
          <a:xfrm>
            <a:off x="5106585" y="1263591"/>
            <a:ext cx="6111882" cy="1133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>
                <a:solidFill>
                  <a:srgbClr val="007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REDUZ FRAQUEZA MUSCULAR E CÃIBRAS</a:t>
            </a:r>
            <a:endParaRPr lang="pt-BR" sz="2400" dirty="0">
              <a:solidFill>
                <a:srgbClr val="0070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4E2EA8BB-3724-44EF-9B5B-2FE03A077C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61" y="76313"/>
            <a:ext cx="5946660" cy="670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59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67B1DCD-97F5-492C-B3FC-0B335138F2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30" y="199504"/>
            <a:ext cx="4986000" cy="937783"/>
          </a:xfrm>
          <a:prstGeom prst="rect">
            <a:avLst/>
          </a:prstGeom>
        </p:spPr>
      </p:pic>
      <p:grpSp>
        <p:nvGrpSpPr>
          <p:cNvPr id="50" name="Agrupar 49">
            <a:extLst>
              <a:ext uri="{FF2B5EF4-FFF2-40B4-BE49-F238E27FC236}">
                <a16:creationId xmlns:a16="http://schemas.microsoft.com/office/drawing/2014/main" id="{7A0F8C32-E7B4-4443-8FB4-DE282FA438E5}"/>
              </a:ext>
            </a:extLst>
          </p:cNvPr>
          <p:cNvGrpSpPr/>
          <p:nvPr/>
        </p:nvGrpSpPr>
        <p:grpSpPr>
          <a:xfrm>
            <a:off x="1149123" y="2951525"/>
            <a:ext cx="3776311" cy="1440000"/>
            <a:chOff x="914867" y="1989000"/>
            <a:chExt cx="3776311" cy="1440000"/>
          </a:xfrm>
        </p:grpSpPr>
        <p:sp>
          <p:nvSpPr>
            <p:cNvPr id="17" name="Retângulo: Cantos Arredondados 16">
              <a:extLst>
                <a:ext uri="{FF2B5EF4-FFF2-40B4-BE49-F238E27FC236}">
                  <a16:creationId xmlns:a16="http://schemas.microsoft.com/office/drawing/2014/main" id="{AA56CA77-80E5-4F1A-8842-9CD5559D468F}"/>
                </a:ext>
              </a:extLst>
            </p:cNvPr>
            <p:cNvSpPr/>
            <p:nvPr/>
          </p:nvSpPr>
          <p:spPr>
            <a:xfrm>
              <a:off x="1091178" y="1989000"/>
              <a:ext cx="3600000" cy="1440000"/>
            </a:xfrm>
            <a:prstGeom prst="roundRect">
              <a:avLst/>
            </a:prstGeom>
            <a:noFill/>
            <a:ln w="28575">
              <a:solidFill>
                <a:srgbClr val="2323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rgbClr val="00736B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REPOSIÇÃO DE ELETRÓLITOS EM DELICIOSOS SABORES </a:t>
              </a:r>
            </a:p>
          </p:txBody>
        </p:sp>
        <p:pic>
          <p:nvPicPr>
            <p:cNvPr id="36" name="Imagem 35">
              <a:extLst>
                <a:ext uri="{FF2B5EF4-FFF2-40B4-BE49-F238E27FC236}">
                  <a16:creationId xmlns:a16="http://schemas.microsoft.com/office/drawing/2014/main" id="{69D9C051-387E-426F-A336-83AE0528D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867" y="2101592"/>
              <a:ext cx="352621" cy="352621"/>
            </a:xfrm>
            <a:prstGeom prst="rect">
              <a:avLst/>
            </a:prstGeom>
          </p:spPr>
        </p:pic>
      </p:grp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B911FA02-BF7D-437D-9DC8-B8347B3FD40F}"/>
              </a:ext>
            </a:extLst>
          </p:cNvPr>
          <p:cNvGrpSpPr/>
          <p:nvPr/>
        </p:nvGrpSpPr>
        <p:grpSpPr>
          <a:xfrm>
            <a:off x="1139455" y="4733665"/>
            <a:ext cx="3795647" cy="1440000"/>
            <a:chOff x="914867" y="3771140"/>
            <a:chExt cx="3795647" cy="1440000"/>
          </a:xfrm>
        </p:grpSpPr>
        <p:sp>
          <p:nvSpPr>
            <p:cNvPr id="20" name="Retângulo: Cantos Arredondados 19">
              <a:extLst>
                <a:ext uri="{FF2B5EF4-FFF2-40B4-BE49-F238E27FC236}">
                  <a16:creationId xmlns:a16="http://schemas.microsoft.com/office/drawing/2014/main" id="{E1579C26-B700-4858-A522-42A19AAEE976}"/>
                </a:ext>
              </a:extLst>
            </p:cNvPr>
            <p:cNvSpPr/>
            <p:nvPr/>
          </p:nvSpPr>
          <p:spPr>
            <a:xfrm>
              <a:off x="1110514" y="3771140"/>
              <a:ext cx="3600000" cy="1440000"/>
            </a:xfrm>
            <a:prstGeom prst="roundRect">
              <a:avLst/>
            </a:prstGeom>
            <a:noFill/>
            <a:ln w="28575">
              <a:solidFill>
                <a:srgbClr val="2323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rgbClr val="00736B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ESTIMULA A IMUNIDADE</a:t>
              </a:r>
            </a:p>
          </p:txBody>
        </p:sp>
        <p:pic>
          <p:nvPicPr>
            <p:cNvPr id="39" name="Imagem 38">
              <a:extLst>
                <a:ext uri="{FF2B5EF4-FFF2-40B4-BE49-F238E27FC236}">
                  <a16:creationId xmlns:a16="http://schemas.microsoft.com/office/drawing/2014/main" id="{5EF009C3-94AB-4EB4-B1E5-011048B8F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867" y="3938665"/>
              <a:ext cx="352621" cy="352621"/>
            </a:xfrm>
            <a:prstGeom prst="rect">
              <a:avLst/>
            </a:prstGeom>
          </p:spPr>
        </p:pic>
      </p:grp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6943D593-CEC8-48FA-B426-822A715116B2}"/>
              </a:ext>
            </a:extLst>
          </p:cNvPr>
          <p:cNvGrpSpPr/>
          <p:nvPr/>
        </p:nvGrpSpPr>
        <p:grpSpPr>
          <a:xfrm>
            <a:off x="7540579" y="2951525"/>
            <a:ext cx="3776311" cy="1440000"/>
            <a:chOff x="7307469" y="1989000"/>
            <a:chExt cx="3776311" cy="1440000"/>
          </a:xfrm>
        </p:grpSpPr>
        <p:sp>
          <p:nvSpPr>
            <p:cNvPr id="23" name="Retângulo: Cantos Arredondados 22">
              <a:extLst>
                <a:ext uri="{FF2B5EF4-FFF2-40B4-BE49-F238E27FC236}">
                  <a16:creationId xmlns:a16="http://schemas.microsoft.com/office/drawing/2014/main" id="{7360B1F3-9061-4489-B559-55D4B49507AB}"/>
                </a:ext>
              </a:extLst>
            </p:cNvPr>
            <p:cNvSpPr/>
            <p:nvPr/>
          </p:nvSpPr>
          <p:spPr>
            <a:xfrm>
              <a:off x="7483780" y="1989000"/>
              <a:ext cx="3600000" cy="1440000"/>
            </a:xfrm>
            <a:prstGeom prst="roundRect">
              <a:avLst/>
            </a:prstGeom>
            <a:noFill/>
            <a:ln w="28575">
              <a:solidFill>
                <a:srgbClr val="2323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rgbClr val="00736B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REIDRATAÇÃO COMBINADA A NUTRIENTES RESTAURADORES</a:t>
              </a:r>
            </a:p>
          </p:txBody>
        </p:sp>
        <p:pic>
          <p:nvPicPr>
            <p:cNvPr id="40" name="Imagem 39">
              <a:extLst>
                <a:ext uri="{FF2B5EF4-FFF2-40B4-BE49-F238E27FC236}">
                  <a16:creationId xmlns:a16="http://schemas.microsoft.com/office/drawing/2014/main" id="{A354F75D-8A53-4ED7-83EA-E15BA3AB4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469" y="2101592"/>
              <a:ext cx="352621" cy="352621"/>
            </a:xfrm>
            <a:prstGeom prst="rect">
              <a:avLst/>
            </a:prstGeom>
          </p:spPr>
        </p:pic>
      </p:grpSp>
      <p:grpSp>
        <p:nvGrpSpPr>
          <p:cNvPr id="53" name="Agrupar 52">
            <a:extLst>
              <a:ext uri="{FF2B5EF4-FFF2-40B4-BE49-F238E27FC236}">
                <a16:creationId xmlns:a16="http://schemas.microsoft.com/office/drawing/2014/main" id="{20BC78F4-7680-43A7-8D69-B1AC503AA10A}"/>
              </a:ext>
            </a:extLst>
          </p:cNvPr>
          <p:cNvGrpSpPr/>
          <p:nvPr/>
        </p:nvGrpSpPr>
        <p:grpSpPr>
          <a:xfrm>
            <a:off x="7529765" y="4733665"/>
            <a:ext cx="3797939" cy="1440000"/>
            <a:chOff x="7305177" y="3771140"/>
            <a:chExt cx="3797939" cy="1440000"/>
          </a:xfrm>
        </p:grpSpPr>
        <p:sp>
          <p:nvSpPr>
            <p:cNvPr id="26" name="Retângulo: Cantos Arredondados 25">
              <a:extLst>
                <a:ext uri="{FF2B5EF4-FFF2-40B4-BE49-F238E27FC236}">
                  <a16:creationId xmlns:a16="http://schemas.microsoft.com/office/drawing/2014/main" id="{F97323CC-22ED-488E-87AB-AF747CB0CC37}"/>
                </a:ext>
              </a:extLst>
            </p:cNvPr>
            <p:cNvSpPr/>
            <p:nvPr/>
          </p:nvSpPr>
          <p:spPr>
            <a:xfrm>
              <a:off x="7503116" y="3771140"/>
              <a:ext cx="3600000" cy="1440000"/>
            </a:xfrm>
            <a:prstGeom prst="roundRect">
              <a:avLst/>
            </a:prstGeom>
            <a:noFill/>
            <a:ln w="28575">
              <a:solidFill>
                <a:srgbClr val="2323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rgbClr val="00736B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CONTRIBUI NA DIMINUIÇÃO DE CÃIMBRAS DURANTE EXERCÍCIOS FÍSICOS</a:t>
              </a:r>
            </a:p>
          </p:txBody>
        </p:sp>
        <p:pic>
          <p:nvPicPr>
            <p:cNvPr id="41" name="Imagem 40">
              <a:extLst>
                <a:ext uri="{FF2B5EF4-FFF2-40B4-BE49-F238E27FC236}">
                  <a16:creationId xmlns:a16="http://schemas.microsoft.com/office/drawing/2014/main" id="{5CE62CAD-CB1C-4563-B61D-87D8737D5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5177" y="3938664"/>
              <a:ext cx="352621" cy="352621"/>
            </a:xfrm>
            <a:prstGeom prst="rect">
              <a:avLst/>
            </a:prstGeom>
          </p:spPr>
        </p:pic>
      </p:grpSp>
      <p:grpSp>
        <p:nvGrpSpPr>
          <p:cNvPr id="49" name="Agrupar 48">
            <a:extLst>
              <a:ext uri="{FF2B5EF4-FFF2-40B4-BE49-F238E27FC236}">
                <a16:creationId xmlns:a16="http://schemas.microsoft.com/office/drawing/2014/main" id="{9E878626-EE67-48D7-AB9F-3DBEE15F2D56}"/>
              </a:ext>
            </a:extLst>
          </p:cNvPr>
          <p:cNvGrpSpPr/>
          <p:nvPr/>
        </p:nvGrpSpPr>
        <p:grpSpPr>
          <a:xfrm>
            <a:off x="4207845" y="1333168"/>
            <a:ext cx="3776311" cy="1440000"/>
            <a:chOff x="4088619" y="1269000"/>
            <a:chExt cx="3776311" cy="1440000"/>
          </a:xfrm>
        </p:grpSpPr>
        <p:sp>
          <p:nvSpPr>
            <p:cNvPr id="47" name="Retângulo: Cantos Arredondados 46">
              <a:extLst>
                <a:ext uri="{FF2B5EF4-FFF2-40B4-BE49-F238E27FC236}">
                  <a16:creationId xmlns:a16="http://schemas.microsoft.com/office/drawing/2014/main" id="{2DA2F5AF-73B7-418D-8655-869D1AA55D7A}"/>
                </a:ext>
              </a:extLst>
            </p:cNvPr>
            <p:cNvSpPr/>
            <p:nvPr/>
          </p:nvSpPr>
          <p:spPr>
            <a:xfrm>
              <a:off x="4264930" y="1269000"/>
              <a:ext cx="3600000" cy="1440000"/>
            </a:xfrm>
            <a:prstGeom prst="roundRect">
              <a:avLst/>
            </a:prstGeom>
            <a:noFill/>
            <a:ln w="28575">
              <a:solidFill>
                <a:srgbClr val="2323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rgbClr val="00736B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MAIS DISPOSIÇÃO PARA O DIA A DIA</a:t>
              </a:r>
            </a:p>
          </p:txBody>
        </p:sp>
        <p:pic>
          <p:nvPicPr>
            <p:cNvPr id="48" name="Imagem 47">
              <a:extLst>
                <a:ext uri="{FF2B5EF4-FFF2-40B4-BE49-F238E27FC236}">
                  <a16:creationId xmlns:a16="http://schemas.microsoft.com/office/drawing/2014/main" id="{AAF06D70-896A-417A-9ACB-76614A396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8619" y="1381592"/>
              <a:ext cx="352621" cy="352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680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726668" y="1608573"/>
            <a:ext cx="10703398" cy="18024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Hidradose Kids deve ser consumido somente em casos de necessidade de reposição eletrolítica, como perda de suor excessivo, viroses e desidratação leve. Produto destinado para crianças de 4 a 12 anos. Crianças até 3 anos somente consumir sob orientação de médico, farmacêutico ou nutricionista.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F36A069-74A8-4F99-BE06-81B3A37AA8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6" y="222692"/>
            <a:ext cx="4986000" cy="937783"/>
          </a:xfrm>
          <a:prstGeom prst="rect">
            <a:avLst/>
          </a:prstGeom>
        </p:spPr>
      </p:pic>
      <p:sp>
        <p:nvSpPr>
          <p:cNvPr id="6" name="object 7">
            <a:extLst>
              <a:ext uri="{FF2B5EF4-FFF2-40B4-BE49-F238E27FC236}">
                <a16:creationId xmlns:a16="http://schemas.microsoft.com/office/drawing/2014/main" id="{18B988A5-FEF6-4B70-8980-22D18671A854}"/>
              </a:ext>
            </a:extLst>
          </p:cNvPr>
          <p:cNvSpPr txBox="1"/>
          <p:nvPr/>
        </p:nvSpPr>
        <p:spPr>
          <a:xfrm>
            <a:off x="726668" y="3964032"/>
            <a:ext cx="10703398" cy="18024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Hidradose é indicado para crianças acima de 9 anos, adolescentes, adultos e idosos. A fim de auxiliar na hidratação e reposição de nutrientes perdidos em casos de suor excessivo, viroses e desidratação leve.                                                                                          Indicado também para uso antes, durante ou depois a prática de exercícios físicos de longa duração.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13216</TotalTime>
  <Words>628</Words>
  <Application>Microsoft Office PowerPoint</Application>
  <PresentationFormat>Widescreen</PresentationFormat>
  <Paragraphs>34</Paragraphs>
  <Slides>13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(Corpo)  </vt:lpstr>
      <vt:lpstr>Calibri Light</vt:lpstr>
      <vt:lpstr>Garamond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User</dc:creator>
  <cp:lastModifiedBy>Andresa Rodrigues</cp:lastModifiedBy>
  <cp:revision>837</cp:revision>
  <cp:lastPrinted>2023-02-27T17:06:06Z</cp:lastPrinted>
  <dcterms:created xsi:type="dcterms:W3CDTF">2020-01-15T18:52:07Z</dcterms:created>
  <dcterms:modified xsi:type="dcterms:W3CDTF">2024-01-11T17:53:36Z</dcterms:modified>
</cp:coreProperties>
</file>