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30" r:id="rId6"/>
    <p:sldId id="431" r:id="rId7"/>
    <p:sldId id="432" r:id="rId8"/>
    <p:sldId id="422" r:id="rId9"/>
    <p:sldId id="433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00"/>
    <a:srgbClr val="00736B"/>
    <a:srgbClr val="90B7C8"/>
    <a:srgbClr val="96D608"/>
    <a:srgbClr val="28867D"/>
    <a:srgbClr val="FFFFFF"/>
    <a:srgbClr val="007065"/>
    <a:srgbClr val="7030A0"/>
    <a:srgbClr val="A1CCE1"/>
    <a:srgbClr val="B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01" d="100"/>
          <a:sy n="101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E86A3-63B8-4DC5-A696-768372ACA80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E13773-FF01-4583-B945-2E8653980968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DAS ARTICULAÇÕES</a:t>
          </a:r>
        </a:p>
      </dgm:t>
    </dgm:pt>
    <dgm:pt modelId="{601FB70B-EC25-4288-8426-473388FE0290}" type="parTrans" cxnId="{B9479881-CB19-4513-91A6-73E7A3718FD2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97858-76D5-4AE8-A378-2880F1BFB1B0}" type="sibTrans" cxnId="{B9479881-CB19-4513-91A6-73E7A3718FD2}">
      <dgm:prSet/>
      <dgm:spPr>
        <a:noFill/>
        <a:ln w="28575">
          <a:solidFill>
            <a:srgbClr val="FF7600"/>
          </a:solidFill>
        </a:ln>
      </dgm:spPr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17E4B-A414-4A88-9EE3-A0E23C864DFA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EM MOVIMENTOS SEM DORES</a:t>
          </a:r>
        </a:p>
      </dgm:t>
    </dgm:pt>
    <dgm:pt modelId="{D8D10DB0-61A2-4974-9A27-CB2F4D2126E8}" type="parTrans" cxnId="{74558325-D66C-4867-B073-0C468F222E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23F7B-288F-428F-94F7-498AE954CE22}" type="sibTrans" cxnId="{74558325-D66C-4867-B073-0C468F222EFA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D1DF2-2420-47D9-A193-8FC14674675D}">
      <dgm:prSet phldrT="[Texto]"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EM PROCESSOS INFLAMATÓRIOS</a:t>
          </a:r>
        </a:p>
      </dgm:t>
    </dgm:pt>
    <dgm:pt modelId="{44D9841D-AF98-4263-BEEC-0195D0E2B78A}" type="parTrans" cxnId="{EDE69CA6-16B0-4F19-8AE9-3631236A07F7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90F21-0440-46D1-BFFE-F6B12DC96F05}" type="sibTrans" cxnId="{EDE69CA6-16B0-4F19-8AE9-3631236A07F7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AE5E9-4246-4151-BE28-1C8346AFB850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pt-BR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 MAIOR FLEXIBILIDADE E MOVIMENTO CORPORAL</a:t>
          </a:r>
        </a:p>
      </dgm:t>
    </dgm:pt>
    <dgm:pt modelId="{A0354004-ECC9-4853-98FA-3394E7B2C103}" type="parTrans" cxnId="{CAB6A86D-938C-4209-85A3-51FB1F86EC18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5768B-157B-4A88-B899-D6C6C7DD035C}" type="sibTrans" cxnId="{CAB6A86D-938C-4209-85A3-51FB1F86EC18}">
      <dgm:prSet/>
      <dgm:spPr/>
      <dgm:t>
        <a:bodyPr/>
        <a:lstStyle/>
        <a:p>
          <a:endParaRPr lang="pt-B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F1251-300C-411B-AFEE-879AF5A3890C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PRESERVA AS FUNÇÕES ARTICULARES</a:t>
          </a:r>
        </a:p>
      </dgm:t>
    </dgm:pt>
    <dgm:pt modelId="{87F09C0D-E629-446F-A888-6779E034BADC}" type="parTrans" cxnId="{86550420-3C43-43D1-B5C7-038B52795AFC}">
      <dgm:prSet/>
      <dgm:spPr/>
      <dgm:t>
        <a:bodyPr/>
        <a:lstStyle/>
        <a:p>
          <a:endParaRPr lang="pt-BR" sz="1600"/>
        </a:p>
      </dgm:t>
    </dgm:pt>
    <dgm:pt modelId="{EE4E7E9E-31C8-4AF7-BD40-3CFC7D261145}" type="sibTrans" cxnId="{86550420-3C43-43D1-B5C7-038B52795AFC}">
      <dgm:prSet/>
      <dgm:spPr/>
      <dgm:t>
        <a:bodyPr/>
        <a:lstStyle/>
        <a:p>
          <a:endParaRPr lang="pt-BR" sz="1600"/>
        </a:p>
      </dgm:t>
    </dgm:pt>
    <dgm:pt modelId="{C34FE93C-615C-4FF0-B449-291602DC96A6}">
      <dgm:prSet custT="1"/>
      <dgm:spPr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MAIS FLEXIBILIDADE SEM DESCONFORTO</a:t>
          </a:r>
        </a:p>
      </dgm:t>
    </dgm:pt>
    <dgm:pt modelId="{5D296BF4-DDEF-476D-9B69-873B0210393E}" type="parTrans" cxnId="{48125E2A-ACD0-446C-9A10-6E967DF595AC}">
      <dgm:prSet/>
      <dgm:spPr/>
      <dgm:t>
        <a:bodyPr/>
        <a:lstStyle/>
        <a:p>
          <a:endParaRPr lang="pt-BR" sz="1600"/>
        </a:p>
      </dgm:t>
    </dgm:pt>
    <dgm:pt modelId="{3655EDA1-C1B8-4033-A614-3F13FD4EAAD3}" type="sibTrans" cxnId="{48125E2A-ACD0-446C-9A10-6E967DF595AC}">
      <dgm:prSet/>
      <dgm:spPr/>
      <dgm:t>
        <a:bodyPr/>
        <a:lstStyle/>
        <a:p>
          <a:endParaRPr lang="pt-BR" sz="1600"/>
        </a:p>
      </dgm:t>
    </dgm:pt>
    <dgm:pt modelId="{A52945C1-2B0F-4E17-B976-D484898A1BCF}" type="pres">
      <dgm:prSet presAssocID="{501E86A3-63B8-4DC5-A696-768372ACA807}" presName="Name0" presStyleCnt="0">
        <dgm:presLayoutVars>
          <dgm:dir/>
          <dgm:resizeHandles val="exact"/>
        </dgm:presLayoutVars>
      </dgm:prSet>
      <dgm:spPr/>
    </dgm:pt>
    <dgm:pt modelId="{718087F5-8F58-448C-8BBE-EE5507D21AEB}" type="pres">
      <dgm:prSet presAssocID="{501E86A3-63B8-4DC5-A696-768372ACA807}" presName="cycle" presStyleCnt="0"/>
      <dgm:spPr/>
    </dgm:pt>
    <dgm:pt modelId="{3EA13D0F-0EA7-4E34-91B1-AF0171B22BDE}" type="pres">
      <dgm:prSet presAssocID="{82E13773-FF01-4583-B945-2E8653980968}" presName="nodeFirstNode" presStyleLbl="node1" presStyleIdx="0" presStyleCnt="6">
        <dgm:presLayoutVars>
          <dgm:bulletEnabled val="1"/>
        </dgm:presLayoutVars>
      </dgm:prSet>
      <dgm:spPr/>
    </dgm:pt>
    <dgm:pt modelId="{856234F7-7365-4BFE-A1F6-818A173DE6E1}" type="pres">
      <dgm:prSet presAssocID="{7BC97858-76D5-4AE8-A378-2880F1BFB1B0}" presName="sibTransFirstNode" presStyleLbl="bgShp" presStyleIdx="0" presStyleCnt="1"/>
      <dgm:spPr/>
    </dgm:pt>
    <dgm:pt modelId="{9FC2E0DC-8770-4298-AED2-60F5FBCCDC4F}" type="pres">
      <dgm:prSet presAssocID="{2B717E4B-A414-4A88-9EE3-A0E23C864DFA}" presName="nodeFollowingNodes" presStyleLbl="node1" presStyleIdx="1" presStyleCnt="6">
        <dgm:presLayoutVars>
          <dgm:bulletEnabled val="1"/>
        </dgm:presLayoutVars>
      </dgm:prSet>
      <dgm:spPr/>
    </dgm:pt>
    <dgm:pt modelId="{3C53EE84-09B5-423C-B6E1-32E733F82F8B}" type="pres">
      <dgm:prSet presAssocID="{671F1251-300C-411B-AFEE-879AF5A3890C}" presName="nodeFollowingNodes" presStyleLbl="node1" presStyleIdx="2" presStyleCnt="6">
        <dgm:presLayoutVars>
          <dgm:bulletEnabled val="1"/>
        </dgm:presLayoutVars>
      </dgm:prSet>
      <dgm:spPr>
        <a:xfrm>
          <a:off x="5107161" y="3260545"/>
          <a:ext cx="2039912" cy="1019956"/>
        </a:xfrm>
        <a:prstGeom prst="roundRect">
          <a:avLst/>
        </a:prstGeom>
      </dgm:spPr>
    </dgm:pt>
    <dgm:pt modelId="{39704F94-9A08-40E6-8805-8F6460E8C6CB}" type="pres">
      <dgm:prSet presAssocID="{C34FE93C-615C-4FF0-B449-291602DC96A6}" presName="nodeFollowingNodes" presStyleLbl="node1" presStyleIdx="3" presStyleCnt="6">
        <dgm:presLayoutVars>
          <dgm:bulletEnabled val="1"/>
        </dgm:presLayoutVars>
      </dgm:prSet>
      <dgm:spPr>
        <a:xfrm>
          <a:off x="3225715" y="4346798"/>
          <a:ext cx="2039912" cy="1019956"/>
        </a:xfrm>
        <a:prstGeom prst="roundRect">
          <a:avLst/>
        </a:prstGeom>
      </dgm:spPr>
    </dgm:pt>
    <dgm:pt modelId="{EA943E71-082F-42B6-93A0-C7F15AB56F68}" type="pres">
      <dgm:prSet presAssocID="{09DD1DF2-2420-47D9-A193-8FC14674675D}" presName="nodeFollowingNodes" presStyleLbl="node1" presStyleIdx="4" presStyleCnt="6">
        <dgm:presLayoutVars>
          <dgm:bulletEnabled val="1"/>
        </dgm:presLayoutVars>
      </dgm:prSet>
      <dgm:spPr/>
    </dgm:pt>
    <dgm:pt modelId="{39F3211C-E180-46D4-981B-E62B0505ADC0}" type="pres">
      <dgm:prSet presAssocID="{8A9AE5E9-4246-4151-BE28-1C8346AFB85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B0C76612-683C-4BCB-900D-EDA1C34DE578}" type="presOf" srcId="{09DD1DF2-2420-47D9-A193-8FC14674675D}" destId="{EA943E71-082F-42B6-93A0-C7F15AB56F68}" srcOrd="0" destOrd="0" presId="urn:microsoft.com/office/officeart/2005/8/layout/cycle3"/>
    <dgm:cxn modelId="{6FC6BF17-EE4C-4FCB-8DD5-74C67DC6CBCC}" type="presOf" srcId="{C34FE93C-615C-4FF0-B449-291602DC96A6}" destId="{39704F94-9A08-40E6-8805-8F6460E8C6CB}" srcOrd="0" destOrd="0" presId="urn:microsoft.com/office/officeart/2005/8/layout/cycle3"/>
    <dgm:cxn modelId="{86550420-3C43-43D1-B5C7-038B52795AFC}" srcId="{501E86A3-63B8-4DC5-A696-768372ACA807}" destId="{671F1251-300C-411B-AFEE-879AF5A3890C}" srcOrd="2" destOrd="0" parTransId="{87F09C0D-E629-446F-A888-6779E034BADC}" sibTransId="{EE4E7E9E-31C8-4AF7-BD40-3CFC7D261145}"/>
    <dgm:cxn modelId="{74558325-D66C-4867-B073-0C468F222EFA}" srcId="{501E86A3-63B8-4DC5-A696-768372ACA807}" destId="{2B717E4B-A414-4A88-9EE3-A0E23C864DFA}" srcOrd="1" destOrd="0" parTransId="{D8D10DB0-61A2-4974-9A27-CB2F4D2126E8}" sibTransId="{B7223F7B-288F-428F-94F7-498AE954CE22}"/>
    <dgm:cxn modelId="{0787AD28-694D-468E-9804-032B40422F82}" type="presOf" srcId="{7BC97858-76D5-4AE8-A378-2880F1BFB1B0}" destId="{856234F7-7365-4BFE-A1F6-818A173DE6E1}" srcOrd="0" destOrd="0" presId="urn:microsoft.com/office/officeart/2005/8/layout/cycle3"/>
    <dgm:cxn modelId="{48125E2A-ACD0-446C-9A10-6E967DF595AC}" srcId="{501E86A3-63B8-4DC5-A696-768372ACA807}" destId="{C34FE93C-615C-4FF0-B449-291602DC96A6}" srcOrd="3" destOrd="0" parTransId="{5D296BF4-DDEF-476D-9B69-873B0210393E}" sibTransId="{3655EDA1-C1B8-4033-A614-3F13FD4EAAD3}"/>
    <dgm:cxn modelId="{CAB6A86D-938C-4209-85A3-51FB1F86EC18}" srcId="{501E86A3-63B8-4DC5-A696-768372ACA807}" destId="{8A9AE5E9-4246-4151-BE28-1C8346AFB850}" srcOrd="5" destOrd="0" parTransId="{A0354004-ECC9-4853-98FA-3394E7B2C103}" sibTransId="{BCB5768B-157B-4A88-B899-D6C6C7DD035C}"/>
    <dgm:cxn modelId="{BDD5F370-1AB0-4BE8-8FE3-B0F18F5C6572}" type="presOf" srcId="{82E13773-FF01-4583-B945-2E8653980968}" destId="{3EA13D0F-0EA7-4E34-91B1-AF0171B22BDE}" srcOrd="0" destOrd="0" presId="urn:microsoft.com/office/officeart/2005/8/layout/cycle3"/>
    <dgm:cxn modelId="{86A1EF71-6541-4C1A-B45E-EE2B03A9EB0F}" type="presOf" srcId="{501E86A3-63B8-4DC5-A696-768372ACA807}" destId="{A52945C1-2B0F-4E17-B976-D484898A1BCF}" srcOrd="0" destOrd="0" presId="urn:microsoft.com/office/officeart/2005/8/layout/cycle3"/>
    <dgm:cxn modelId="{B9479881-CB19-4513-91A6-73E7A3718FD2}" srcId="{501E86A3-63B8-4DC5-A696-768372ACA807}" destId="{82E13773-FF01-4583-B945-2E8653980968}" srcOrd="0" destOrd="0" parTransId="{601FB70B-EC25-4288-8426-473388FE0290}" sibTransId="{7BC97858-76D5-4AE8-A378-2880F1BFB1B0}"/>
    <dgm:cxn modelId="{EDE69CA6-16B0-4F19-8AE9-3631236A07F7}" srcId="{501E86A3-63B8-4DC5-A696-768372ACA807}" destId="{09DD1DF2-2420-47D9-A193-8FC14674675D}" srcOrd="4" destOrd="0" parTransId="{44D9841D-AF98-4263-BEEC-0195D0E2B78A}" sibTransId="{41C90F21-0440-46D1-BFFE-F6B12DC96F05}"/>
    <dgm:cxn modelId="{F94A11B2-3E4C-4100-A59B-9D8A3681A4F8}" type="presOf" srcId="{671F1251-300C-411B-AFEE-879AF5A3890C}" destId="{3C53EE84-09B5-423C-B6E1-32E733F82F8B}" srcOrd="0" destOrd="0" presId="urn:microsoft.com/office/officeart/2005/8/layout/cycle3"/>
    <dgm:cxn modelId="{BC38CECC-3037-48C3-B2C7-A9FBB7C5F9D1}" type="presOf" srcId="{2B717E4B-A414-4A88-9EE3-A0E23C864DFA}" destId="{9FC2E0DC-8770-4298-AED2-60F5FBCCDC4F}" srcOrd="0" destOrd="0" presId="urn:microsoft.com/office/officeart/2005/8/layout/cycle3"/>
    <dgm:cxn modelId="{97D62BDD-5355-48E8-B843-F6D60D68322C}" type="presOf" srcId="{8A9AE5E9-4246-4151-BE28-1C8346AFB850}" destId="{39F3211C-E180-46D4-981B-E62B0505ADC0}" srcOrd="0" destOrd="0" presId="urn:microsoft.com/office/officeart/2005/8/layout/cycle3"/>
    <dgm:cxn modelId="{7A99F2C3-B044-41A1-9A95-AD7F15C2711C}" type="presParOf" srcId="{A52945C1-2B0F-4E17-B976-D484898A1BCF}" destId="{718087F5-8F58-448C-8BBE-EE5507D21AEB}" srcOrd="0" destOrd="0" presId="urn:microsoft.com/office/officeart/2005/8/layout/cycle3"/>
    <dgm:cxn modelId="{5A1630F7-3E64-44E0-A303-3DD9F241C828}" type="presParOf" srcId="{718087F5-8F58-448C-8BBE-EE5507D21AEB}" destId="{3EA13D0F-0EA7-4E34-91B1-AF0171B22BDE}" srcOrd="0" destOrd="0" presId="urn:microsoft.com/office/officeart/2005/8/layout/cycle3"/>
    <dgm:cxn modelId="{F68326DD-1FCA-4388-84AF-46BC72DC912F}" type="presParOf" srcId="{718087F5-8F58-448C-8BBE-EE5507D21AEB}" destId="{856234F7-7365-4BFE-A1F6-818A173DE6E1}" srcOrd="1" destOrd="0" presId="urn:microsoft.com/office/officeart/2005/8/layout/cycle3"/>
    <dgm:cxn modelId="{926C44E3-18DB-4CA3-97E3-7DABB268B199}" type="presParOf" srcId="{718087F5-8F58-448C-8BBE-EE5507D21AEB}" destId="{9FC2E0DC-8770-4298-AED2-60F5FBCCDC4F}" srcOrd="2" destOrd="0" presId="urn:microsoft.com/office/officeart/2005/8/layout/cycle3"/>
    <dgm:cxn modelId="{2D7C6EFF-5221-44E9-AD5C-8F2B55CE07A9}" type="presParOf" srcId="{718087F5-8F58-448C-8BBE-EE5507D21AEB}" destId="{3C53EE84-09B5-423C-B6E1-32E733F82F8B}" srcOrd="3" destOrd="0" presId="urn:microsoft.com/office/officeart/2005/8/layout/cycle3"/>
    <dgm:cxn modelId="{5EE0738C-5346-480E-A5BA-A74944F1AA93}" type="presParOf" srcId="{718087F5-8F58-448C-8BBE-EE5507D21AEB}" destId="{39704F94-9A08-40E6-8805-8F6460E8C6CB}" srcOrd="4" destOrd="0" presId="urn:microsoft.com/office/officeart/2005/8/layout/cycle3"/>
    <dgm:cxn modelId="{AA6AEA14-2B5A-46DA-8BBF-DC1D8BC1EE3A}" type="presParOf" srcId="{718087F5-8F58-448C-8BBE-EE5507D21AEB}" destId="{EA943E71-082F-42B6-93A0-C7F15AB56F68}" srcOrd="5" destOrd="0" presId="urn:microsoft.com/office/officeart/2005/8/layout/cycle3"/>
    <dgm:cxn modelId="{6CFFED72-882B-4FFD-AE4C-A0D82DDFF1EE}" type="presParOf" srcId="{718087F5-8F58-448C-8BBE-EE5507D21AEB}" destId="{39F3211C-E180-46D4-981B-E62B0505ADC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34F7-7365-4BFE-A1F6-818A173DE6E1}">
      <dsp:nvSpPr>
        <dsp:cNvPr id="0" name=""/>
        <dsp:cNvSpPr/>
      </dsp:nvSpPr>
      <dsp:spPr>
        <a:xfrm>
          <a:off x="1826302" y="-3869"/>
          <a:ext cx="6204337" cy="6204337"/>
        </a:xfrm>
        <a:prstGeom prst="circularArrow">
          <a:avLst>
            <a:gd name="adj1" fmla="val 5274"/>
            <a:gd name="adj2" fmla="val 312630"/>
            <a:gd name="adj3" fmla="val 14210474"/>
            <a:gd name="adj4" fmla="val 17137358"/>
            <a:gd name="adj5" fmla="val 5477"/>
          </a:avLst>
        </a:prstGeom>
        <a:noFill/>
        <a:ln w="28575">
          <a:solidFill>
            <a:srgbClr val="FF7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13D0F-0EA7-4E34-91B1-AF0171B22BDE}">
      <dsp:nvSpPr>
        <dsp:cNvPr id="0" name=""/>
        <dsp:cNvSpPr/>
      </dsp:nvSpPr>
      <dsp:spPr>
        <a:xfrm>
          <a:off x="3737263" y="3384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DAS ARTICULAÇÕES</a:t>
          </a:r>
        </a:p>
      </dsp:txBody>
      <dsp:txXfrm>
        <a:off x="3795413" y="61534"/>
        <a:ext cx="2266115" cy="1074907"/>
      </dsp:txXfrm>
    </dsp:sp>
    <dsp:sp modelId="{9FC2E0DC-8770-4298-AED2-60F5FBCCDC4F}">
      <dsp:nvSpPr>
        <dsp:cNvPr id="0" name=""/>
        <dsp:cNvSpPr/>
      </dsp:nvSpPr>
      <dsp:spPr>
        <a:xfrm>
          <a:off x="5917026" y="1261870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EM MOVIMENTOS SEM DORES</a:t>
          </a:r>
        </a:p>
      </dsp:txBody>
      <dsp:txXfrm>
        <a:off x="5975176" y="1320020"/>
        <a:ext cx="2266115" cy="1074907"/>
      </dsp:txXfrm>
    </dsp:sp>
    <dsp:sp modelId="{3C53EE84-09B5-423C-B6E1-32E733F82F8B}">
      <dsp:nvSpPr>
        <dsp:cNvPr id="0" name=""/>
        <dsp:cNvSpPr/>
      </dsp:nvSpPr>
      <dsp:spPr>
        <a:xfrm>
          <a:off x="5917026" y="3778843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PRESERVA AS FUNÇÕES ARTICULARES</a:t>
          </a:r>
        </a:p>
      </dsp:txBody>
      <dsp:txXfrm>
        <a:off x="5975176" y="3836993"/>
        <a:ext cx="2266115" cy="1074907"/>
      </dsp:txXfrm>
    </dsp:sp>
    <dsp:sp modelId="{39704F94-9A08-40E6-8805-8F6460E8C6CB}">
      <dsp:nvSpPr>
        <dsp:cNvPr id="0" name=""/>
        <dsp:cNvSpPr/>
      </dsp:nvSpPr>
      <dsp:spPr>
        <a:xfrm>
          <a:off x="3737263" y="5037329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MAIS FLEXIBILIDADE SEM DESCONFORTO</a:t>
          </a:r>
        </a:p>
      </dsp:txBody>
      <dsp:txXfrm>
        <a:off x="3795413" y="5095479"/>
        <a:ext cx="2266115" cy="1074907"/>
      </dsp:txXfrm>
    </dsp:sp>
    <dsp:sp modelId="{EA943E71-082F-42B6-93A0-C7F15AB56F68}">
      <dsp:nvSpPr>
        <dsp:cNvPr id="0" name=""/>
        <dsp:cNvSpPr/>
      </dsp:nvSpPr>
      <dsp:spPr>
        <a:xfrm>
          <a:off x="1557501" y="3778843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RECUPERAÇÃO EM PROCESSOS INFLAMATÓRIOS</a:t>
          </a:r>
        </a:p>
      </dsp:txBody>
      <dsp:txXfrm>
        <a:off x="1615651" y="3836993"/>
        <a:ext cx="2266115" cy="1074907"/>
      </dsp:txXfrm>
    </dsp:sp>
    <dsp:sp modelId="{39F3211C-E180-46D4-981B-E62B0505ADC0}">
      <dsp:nvSpPr>
        <dsp:cNvPr id="0" name=""/>
        <dsp:cNvSpPr/>
      </dsp:nvSpPr>
      <dsp:spPr>
        <a:xfrm>
          <a:off x="1557501" y="1261870"/>
          <a:ext cx="2382415" cy="1191207"/>
        </a:xfrm>
        <a:prstGeom prst="roundRect">
          <a:avLst/>
        </a:prstGeom>
        <a:gradFill flip="none" rotWithShape="1">
          <a:gsLst>
            <a:gs pos="0">
              <a:srgbClr val="FF7600">
                <a:tint val="66000"/>
                <a:satMod val="160000"/>
              </a:srgbClr>
            </a:gs>
            <a:gs pos="50000">
              <a:srgbClr val="FF7600">
                <a:tint val="44500"/>
                <a:satMod val="160000"/>
              </a:srgbClr>
            </a:gs>
            <a:gs pos="100000">
              <a:srgbClr val="FF760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 MAIOR FLEXIBILIDADE E MOVIMENTO CORPORAL</a:t>
          </a:r>
        </a:p>
      </dsp:txBody>
      <dsp:txXfrm>
        <a:off x="1615651" y="1320020"/>
        <a:ext cx="2266115" cy="107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F93E1EC-C0AB-49A0-B28F-7DD74B467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079497-1381-461B-87F8-CBC6ECD41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84E3A2F-F786-475E-A3AB-6BE4AF61F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156D5F4-E929-4E3A-8643-2B226E68A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51" y="269732"/>
            <a:ext cx="900000" cy="2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7A7848-1DFA-4316-9277-FE15640D3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12151FC-42B2-4905-B9ED-248586547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151EE9-29A5-4900-994A-E5C7D2E7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01B8B1A-7B93-4C07-B804-BBE6484B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9D845C-E1BE-4544-B83E-D96303E3D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F6410D9-747F-437C-97F4-42651949A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75D0625-6D74-4194-AA73-C5595CB661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183501"/>
            <a:ext cx="1309568" cy="3563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8362CF-C100-43AE-A8B7-DA5AAE2BAD1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42" y="219425"/>
            <a:ext cx="1264289" cy="3636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961408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358440" y="1226940"/>
            <a:ext cx="6174511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30 cápsulas.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935577" y="5584606"/>
            <a:ext cx="4942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Bisglicinato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Magnésio, Extrato de rizomas de cúrcuma longa,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Hialuronato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sódio obtido pela fermentação de Streptococcus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Zooepidemicus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Colágeno tipo II não hidrolisado. Celulose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microcristalina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Antiumectante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Dióxido de silício. Composição da Cápsula: Gelatina, Corantes INS 110, 122, 133, 104 e 171. </a:t>
            </a:r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baseline="300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164888"/>
            <a:ext cx="4986000" cy="937783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D7843C2-DD04-4904-8CBF-3C9084A75FEC}"/>
              </a:ext>
            </a:extLst>
          </p:cNvPr>
          <p:cNvSpPr/>
          <p:nvPr/>
        </p:nvSpPr>
        <p:spPr>
          <a:xfrm flipV="1">
            <a:off x="5909728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7600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199A801-C257-4A98-A087-5BFF08A9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17463" r="17490" b="9918"/>
          <a:stretch/>
        </p:blipFill>
        <p:spPr>
          <a:xfrm>
            <a:off x="7073697" y="3052101"/>
            <a:ext cx="5172729" cy="3087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7A4DFC-CEB3-4EBC-B9A7-C600C3FCD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9" y="1962867"/>
            <a:ext cx="4365446" cy="3537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7600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195D4F-A59A-41B0-AF62-CC18E805B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17463" r="17490" b="9918"/>
          <a:stretch/>
        </p:blipFill>
        <p:spPr>
          <a:xfrm>
            <a:off x="166713" y="2937801"/>
            <a:ext cx="5172729" cy="30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4B6B3B1-83FF-4D66-A019-D2CA1F003089}"/>
              </a:ext>
            </a:extLst>
          </p:cNvPr>
          <p:cNvSpPr/>
          <p:nvPr/>
        </p:nvSpPr>
        <p:spPr>
          <a:xfrm flipV="1">
            <a:off x="5909728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7600">
              <a:alpha val="3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86610B-242D-4842-9CB2-CA1C02F0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17463" r="17490" b="9918"/>
          <a:stretch/>
        </p:blipFill>
        <p:spPr>
          <a:xfrm>
            <a:off x="7090026" y="3052101"/>
            <a:ext cx="5172729" cy="30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818146" y="298859"/>
            <a:ext cx="4855902" cy="1119124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768589" y="1238922"/>
            <a:ext cx="5948202" cy="19974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MAGFLAN CURCUMINA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combina em apenas uma cápsula o mineral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MAGNÉSIO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substâncias bioativas como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CURCUMINA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COLÁGENO TIPO II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desnaturado e 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ÁCIDO HIALURÔNICO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DF3A1A-1AC2-408B-821B-6764521D40D2}"/>
              </a:ext>
            </a:extLst>
          </p:cNvPr>
          <p:cNvSpPr txBox="1"/>
          <p:nvPr/>
        </p:nvSpPr>
        <p:spPr>
          <a:xfrm>
            <a:off x="5768589" y="3621660"/>
            <a:ext cx="622462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Nutrientes importantíssimos para a manutenção da SAÚDE DAS ARTICULAÇÕES. A sinergia desses nutrientes colabora para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 flexibilidade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corpo, pois contribui com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hidratação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manutenção e maior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resistência do tecido articular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minimizando possíveis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processos inflamatórios.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111BBE-00C8-417F-9B4A-09C93B4E2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6"/>
            <a:ext cx="5948202" cy="678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700423" y="2409864"/>
            <a:ext cx="6534344" cy="337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COLÁGENO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utilizado no Magflan Curcumina é o do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II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colágeno específico para articulação. Ele está em sua forma in natura (não desnaturado) o que preserva sua ação biológica promovendo melhores resultados.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700423" y="1383608"/>
            <a:ext cx="6328325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FUNÇÃO ARTICULAR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DED1BA2-6C25-4A6F-A23A-5928E268F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6FD5B6-2D16-4A7B-ACAA-43E4E69FE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r="18483"/>
          <a:stretch>
            <a:fillRect/>
          </a:stretch>
        </p:blipFill>
        <p:spPr>
          <a:xfrm>
            <a:off x="7468811" y="65316"/>
            <a:ext cx="4733378" cy="6710400"/>
          </a:xfrm>
          <a:custGeom>
            <a:avLst/>
            <a:gdLst>
              <a:gd name="connsiteX0" fmla="*/ 957374 w 4837492"/>
              <a:gd name="connsiteY0" fmla="*/ 0 h 6858000"/>
              <a:gd name="connsiteX1" fmla="*/ 4837492 w 4837492"/>
              <a:gd name="connsiteY1" fmla="*/ 0 h 6858000"/>
              <a:gd name="connsiteX2" fmla="*/ 4837492 w 4837492"/>
              <a:gd name="connsiteY2" fmla="*/ 6858000 h 6858000"/>
              <a:gd name="connsiteX3" fmla="*/ 0 w 4837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492" h="6858000">
                <a:moveTo>
                  <a:pt x="957374" y="0"/>
                </a:moveTo>
                <a:lnTo>
                  <a:pt x="4837492" y="0"/>
                </a:lnTo>
                <a:lnTo>
                  <a:pt x="48374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7D1792-D16E-489D-943A-DE031AC21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183501"/>
            <a:ext cx="1309568" cy="3563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A3A738-3FA6-421B-B1FE-0E5CE4F4F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42" y="219425"/>
            <a:ext cx="1264289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64DC74-F8C1-4A52-AC07-D0E46482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5" r="14692" b="9675"/>
          <a:stretch/>
        </p:blipFill>
        <p:spPr>
          <a:xfrm>
            <a:off x="1" y="-2"/>
            <a:ext cx="12192000" cy="685800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78FB946-138F-4D6B-8730-4337AF927A3F}"/>
              </a:ext>
            </a:extLst>
          </p:cNvPr>
          <p:cNvSpPr/>
          <p:nvPr/>
        </p:nvSpPr>
        <p:spPr>
          <a:xfrm>
            <a:off x="0" y="-2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831335" y="2325055"/>
            <a:ext cx="10876251" cy="177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MAGNÉSIO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está envolvido em várias reações bioquímicas no organismo, sendo essencial para a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SAÚDE ÓSSEA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 magnésio promove o RELAXAMENTO muscular evitando a ocorrência de cãibras, contribuindo na MANUTENÇÃO e RESTAURAÇÃO das células da CARTILAGEM, e na RESISTÊNCIA e FORTALECIMENTO das fibras musculares.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831335" y="1264254"/>
            <a:ext cx="8516287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FLEXIBILIDADE SEM DESCONFORTO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C527E9-EE77-4D33-A4F3-CB3D7B9D4703}"/>
              </a:ext>
            </a:extLst>
          </p:cNvPr>
          <p:cNvSpPr txBox="1"/>
          <p:nvPr/>
        </p:nvSpPr>
        <p:spPr>
          <a:xfrm>
            <a:off x="880321" y="4470372"/>
            <a:ext cx="108272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propriedades viscoelásticas do líquido sinovial, devido ao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HIALURÔNICO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exercem uma função no estado da articulação saudável ou patológica. A viscoelasticidade diminuída do líquido sinovial aumenta a susceptibilidade da cartilagem às lesões por sobrecarga.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C3DDE5D-FA72-427E-AF06-39129367F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183501"/>
            <a:ext cx="1309568" cy="3563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CB81046-36E6-46E0-A833-D190A233D8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42" y="219425"/>
            <a:ext cx="1264289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FE255E-BAC5-469D-8773-43837E1636DF}"/>
              </a:ext>
            </a:extLst>
          </p:cNvPr>
          <p:cNvSpPr txBox="1"/>
          <p:nvPr/>
        </p:nvSpPr>
        <p:spPr>
          <a:xfrm>
            <a:off x="4986000" y="4145253"/>
            <a:ext cx="6916351" cy="2569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Baseado em estudos 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CURCUMINA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principal ativo da cúrcuma  longa, possui POTENTE ação anti-inflamatória e antioxidante. Que ocorre  pela regulação de diferentes moléculas e vias de sinalização.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30" y="155259"/>
            <a:ext cx="4986000" cy="9377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9B06B6-44CC-464D-9AF0-581A5A81E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3010" r="27031" b="4830"/>
          <a:stretch>
            <a:fillRect/>
          </a:stretch>
        </p:blipFill>
        <p:spPr>
          <a:xfrm>
            <a:off x="0" y="83388"/>
            <a:ext cx="4733380" cy="6710400"/>
          </a:xfrm>
          <a:custGeom>
            <a:avLst/>
            <a:gdLst>
              <a:gd name="connsiteX0" fmla="*/ 0 w 4837493"/>
              <a:gd name="connsiteY0" fmla="*/ 0 h 6857999"/>
              <a:gd name="connsiteX1" fmla="*/ 3869995 w 4837493"/>
              <a:gd name="connsiteY1" fmla="*/ 0 h 6857999"/>
              <a:gd name="connsiteX2" fmla="*/ 4837493 w 4837493"/>
              <a:gd name="connsiteY2" fmla="*/ 6857999 h 6857999"/>
              <a:gd name="connsiteX3" fmla="*/ 0 w 483749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7493" h="6857999">
                <a:moveTo>
                  <a:pt x="0" y="0"/>
                </a:moveTo>
                <a:lnTo>
                  <a:pt x="3869995" y="0"/>
                </a:lnTo>
                <a:lnTo>
                  <a:pt x="4837493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4869724" y="2271785"/>
            <a:ext cx="7322276" cy="15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CÚRCUMA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sua vez, reduz dores musculares, MELHORA a capacidade de recuperação do músculo e PREVINE lesões e inflamações.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4869724" y="1141648"/>
            <a:ext cx="6663098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DIMINUIÇÃO INFLAMAÇÃO NAS ARTICULAÇÕES </a:t>
            </a:r>
            <a:endParaRPr lang="pt-BR" sz="22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BBEE56-B433-47B8-81B8-E37B47CAA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30133"/>
              </p:ext>
            </p:extLst>
          </p:nvPr>
        </p:nvGraphicFramePr>
        <p:xfrm>
          <a:off x="1632928" y="557202"/>
          <a:ext cx="9856943" cy="623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 txBox="1"/>
          <p:nvPr/>
        </p:nvSpPr>
        <p:spPr>
          <a:xfrm>
            <a:off x="832650" y="5796988"/>
            <a:ext cx="10773931" cy="417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1 (uma) cápsula do produto ao dia.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224988"/>
            <a:ext cx="4986000" cy="9377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63B284-E5A0-45BB-92D8-06F05A7C3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4738906"/>
            <a:ext cx="4986000" cy="93778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BE0F3D-10B8-4A21-957D-79DA0BD65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24988"/>
            <a:ext cx="4986000" cy="9377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92FFF23-0C0C-360C-5FB5-A3088873EB48}"/>
              </a:ext>
            </a:extLst>
          </p:cNvPr>
          <p:cNvSpPr txBox="1"/>
          <p:nvPr/>
        </p:nvSpPr>
        <p:spPr>
          <a:xfrm>
            <a:off x="546234" y="1254981"/>
            <a:ext cx="11327714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Magflan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Curcumina é ideal para auxiliar na recuperação de pessoas que estão com processo inflamatório nas articulações. Indicado para homens e mulheres acima de 19 anos, que buscam por suplementação para auxiliar na preservação das funções articulares e na melhor funcionalidade motora do corpo.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não indicado para gestantes, lactantes e crianças. Nesses casos buscar orientação  de médico, farmacêutico ou nutricionista.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</TotalTime>
  <Words>469</Words>
  <Application>Microsoft Office PowerPoint</Application>
  <PresentationFormat>Widescreen</PresentationFormat>
  <Paragraphs>28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849</cp:revision>
  <cp:lastPrinted>2023-12-11T18:59:47Z</cp:lastPrinted>
  <dcterms:created xsi:type="dcterms:W3CDTF">2020-01-15T18:52:07Z</dcterms:created>
  <dcterms:modified xsi:type="dcterms:W3CDTF">2024-01-11T16:57:15Z</dcterms:modified>
</cp:coreProperties>
</file>