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26" r:id="rId6"/>
    <p:sldId id="429" r:id="rId7"/>
    <p:sldId id="428" r:id="rId8"/>
    <p:sldId id="422" r:id="rId9"/>
    <p:sldId id="266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B"/>
    <a:srgbClr val="FF7037"/>
    <a:srgbClr val="FF4800"/>
    <a:srgbClr val="FFFFFF"/>
    <a:srgbClr val="90B7C8"/>
    <a:srgbClr val="96D608"/>
    <a:srgbClr val="28867D"/>
    <a:srgbClr val="007065"/>
    <a:srgbClr val="7030A0"/>
    <a:srgbClr val="A1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0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DA454-3553-424D-8BE2-DAC31C7322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2A96325-ADC6-45DE-A472-30E7B1045E3C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FORMULAÇÃO EXCLUSIVA PARA IMUNIDADE</a:t>
          </a:r>
        </a:p>
      </dgm:t>
    </dgm:pt>
    <dgm:pt modelId="{FCE19427-029A-4702-868E-675FFE271190}" type="parTrans" cxnId="{223975CC-4C71-4CCE-99EC-44411ADB44D8}">
      <dgm:prSet/>
      <dgm:spPr/>
      <dgm:t>
        <a:bodyPr/>
        <a:lstStyle/>
        <a:p>
          <a:endParaRPr lang="pt-BR" sz="20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4D7E1-2D96-4915-8A68-FF03F1DA2306}" type="sibTrans" cxnId="{223975CC-4C71-4CCE-99EC-44411ADB44D8}">
      <dgm:prSet/>
      <dgm:spPr>
        <a:noFill/>
        <a:ln w="38100">
          <a:solidFill>
            <a:srgbClr val="FF4800"/>
          </a:solidFill>
        </a:ln>
      </dgm:spPr>
      <dgm:t>
        <a:bodyPr/>
        <a:lstStyle/>
        <a:p>
          <a:endParaRPr lang="pt-BR" sz="20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8C5EE-C71E-405E-BCDE-314406AD9408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AUXILIA NO FORTALECIMENTO DO SISTEMA IMUNE</a:t>
          </a:r>
        </a:p>
      </dgm:t>
    </dgm:pt>
    <dgm:pt modelId="{65A4138A-DBF0-4F17-A80A-94D256BB4C31}" type="parTrans" cxnId="{6D4FBBC7-2A7F-49E4-AE7D-15B3CFE2B01D}">
      <dgm:prSet/>
      <dgm:spPr/>
      <dgm:t>
        <a:bodyPr/>
        <a:lstStyle/>
        <a:p>
          <a:endParaRPr lang="pt-BR" sz="20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3302A-8D98-4890-8FD0-C1C4415322F7}" type="sibTrans" cxnId="{6D4FBBC7-2A7F-49E4-AE7D-15B3CFE2B01D}">
      <dgm:prSet/>
      <dgm:spPr/>
      <dgm:t>
        <a:bodyPr/>
        <a:lstStyle/>
        <a:p>
          <a:endParaRPr lang="pt-BR" sz="20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077C4-67E7-484E-BF14-91F3D6FFE5D3}">
      <dgm:prSet phldrT="[Texto]"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RICO EM ANTIOXIDANTE</a:t>
          </a:r>
        </a:p>
      </dgm:t>
    </dgm:pt>
    <dgm:pt modelId="{8882D681-5F11-4CBD-9355-1903CD28D9FD}" type="parTrans" cxnId="{B0308C2F-F366-4004-AE46-6E9A28D25C36}">
      <dgm:prSet/>
      <dgm:spPr/>
      <dgm:t>
        <a:bodyPr/>
        <a:lstStyle/>
        <a:p>
          <a:endParaRPr lang="pt-BR" sz="20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ECF9C-9204-4645-A9E4-4DB2E06BCD50}" type="sibTrans" cxnId="{B0308C2F-F366-4004-AE46-6E9A28D25C36}">
      <dgm:prSet/>
      <dgm:spPr/>
      <dgm:t>
        <a:bodyPr/>
        <a:lstStyle/>
        <a:p>
          <a:endParaRPr lang="pt-BR" sz="20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D9014-0455-43F3-B99C-B4411609C5C2}">
      <dgm:prSet custT="1"/>
      <dgm:spPr>
        <a:solidFill>
          <a:srgbClr val="FF7037"/>
        </a:solidFill>
        <a:ln w="38100">
          <a:noFill/>
        </a:ln>
      </dgm:spPr>
      <dgm:t>
        <a:bodyPr/>
        <a:lstStyle/>
        <a:p>
          <a:r>
            <a: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CONCENTRADO EM VITAMINA C, ZINCO E VITAMINA D.</a:t>
          </a:r>
        </a:p>
      </dgm:t>
    </dgm:pt>
    <dgm:pt modelId="{1D32BB5C-7C2C-4001-9336-45F6D7ECF2BF}" type="parTrans" cxnId="{2FB85B66-A8D4-4325-B194-AA4F4B7434E0}">
      <dgm:prSet/>
      <dgm:spPr/>
      <dgm:t>
        <a:bodyPr/>
        <a:lstStyle/>
        <a:p>
          <a:endParaRPr lang="pt-BR" sz="20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DE3EAB-AEAB-46AE-BE9A-D7B22E5E5B2B}" type="sibTrans" cxnId="{2FB85B66-A8D4-4325-B194-AA4F4B7434E0}">
      <dgm:prSet/>
      <dgm:spPr/>
      <dgm:t>
        <a:bodyPr/>
        <a:lstStyle/>
        <a:p>
          <a:endParaRPr lang="pt-BR" sz="200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082E3-B4E6-488A-A445-23EDD22B992C}" type="pres">
      <dgm:prSet presAssocID="{64ADA454-3553-424D-8BE2-DAC31C73220A}" presName="Name0" presStyleCnt="0">
        <dgm:presLayoutVars>
          <dgm:dir/>
          <dgm:resizeHandles val="exact"/>
        </dgm:presLayoutVars>
      </dgm:prSet>
      <dgm:spPr/>
    </dgm:pt>
    <dgm:pt modelId="{529F8921-C535-427B-BE0D-5E82D5ABE4DA}" type="pres">
      <dgm:prSet presAssocID="{64ADA454-3553-424D-8BE2-DAC31C73220A}" presName="cycle" presStyleCnt="0"/>
      <dgm:spPr/>
    </dgm:pt>
    <dgm:pt modelId="{CEF142D2-FB5B-4E45-96E6-2CF3D4E92B96}" type="pres">
      <dgm:prSet presAssocID="{92A96325-ADC6-45DE-A472-30E7B1045E3C}" presName="nodeFirstNode" presStyleLbl="node1" presStyleIdx="0" presStyleCnt="4">
        <dgm:presLayoutVars>
          <dgm:bulletEnabled val="1"/>
        </dgm:presLayoutVars>
      </dgm:prSet>
      <dgm:spPr/>
    </dgm:pt>
    <dgm:pt modelId="{E5BE77FC-BAA3-4405-A3E7-5F2BD4155F75}" type="pres">
      <dgm:prSet presAssocID="{15E4D7E1-2D96-4915-8A68-FF03F1DA2306}" presName="sibTransFirstNode" presStyleLbl="bgShp" presStyleIdx="0" presStyleCnt="1"/>
      <dgm:spPr/>
    </dgm:pt>
    <dgm:pt modelId="{B9A29103-F0F7-4528-B178-E4741A54E6FE}" type="pres">
      <dgm:prSet presAssocID="{F068C5EE-C71E-405E-BCDE-314406AD9408}" presName="nodeFollowingNodes" presStyleLbl="node1" presStyleIdx="1" presStyleCnt="4">
        <dgm:presLayoutVars>
          <dgm:bulletEnabled val="1"/>
        </dgm:presLayoutVars>
      </dgm:prSet>
      <dgm:spPr/>
    </dgm:pt>
    <dgm:pt modelId="{BC9EA51A-D073-4902-8301-995A3E60EA77}" type="pres">
      <dgm:prSet presAssocID="{674077C4-67E7-484E-BF14-91F3D6FFE5D3}" presName="nodeFollowingNodes" presStyleLbl="node1" presStyleIdx="2" presStyleCnt="4">
        <dgm:presLayoutVars>
          <dgm:bulletEnabled val="1"/>
        </dgm:presLayoutVars>
      </dgm:prSet>
      <dgm:spPr/>
    </dgm:pt>
    <dgm:pt modelId="{E94A857E-AF82-41D5-8DBB-9DDD886F9A8A}" type="pres">
      <dgm:prSet presAssocID="{D30D9014-0455-43F3-B99C-B4411609C5C2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B0308C2F-F366-4004-AE46-6E9A28D25C36}" srcId="{64ADA454-3553-424D-8BE2-DAC31C73220A}" destId="{674077C4-67E7-484E-BF14-91F3D6FFE5D3}" srcOrd="2" destOrd="0" parTransId="{8882D681-5F11-4CBD-9355-1903CD28D9FD}" sibTransId="{DEAECF9C-9204-4645-A9E4-4DB2E06BCD50}"/>
    <dgm:cxn modelId="{2BB18041-1DEF-4807-89CF-F5F6C99195F6}" type="presOf" srcId="{64ADA454-3553-424D-8BE2-DAC31C73220A}" destId="{A70082E3-B4E6-488A-A445-23EDD22B992C}" srcOrd="0" destOrd="0" presId="urn:microsoft.com/office/officeart/2005/8/layout/cycle3"/>
    <dgm:cxn modelId="{2FB85B66-A8D4-4325-B194-AA4F4B7434E0}" srcId="{64ADA454-3553-424D-8BE2-DAC31C73220A}" destId="{D30D9014-0455-43F3-B99C-B4411609C5C2}" srcOrd="3" destOrd="0" parTransId="{1D32BB5C-7C2C-4001-9336-45F6D7ECF2BF}" sibTransId="{CADE3EAB-AEAB-46AE-BE9A-D7B22E5E5B2B}"/>
    <dgm:cxn modelId="{AAD45A67-0B1B-4916-81E1-A8D3859DD58C}" type="presOf" srcId="{F068C5EE-C71E-405E-BCDE-314406AD9408}" destId="{B9A29103-F0F7-4528-B178-E4741A54E6FE}" srcOrd="0" destOrd="0" presId="urn:microsoft.com/office/officeart/2005/8/layout/cycle3"/>
    <dgm:cxn modelId="{6BE4D46E-3DB9-40D3-AA57-CEC46207FB23}" type="presOf" srcId="{674077C4-67E7-484E-BF14-91F3D6FFE5D3}" destId="{BC9EA51A-D073-4902-8301-995A3E60EA77}" srcOrd="0" destOrd="0" presId="urn:microsoft.com/office/officeart/2005/8/layout/cycle3"/>
    <dgm:cxn modelId="{58FD5B7C-DB37-4693-8CA9-7FE8ED519B4E}" type="presOf" srcId="{92A96325-ADC6-45DE-A472-30E7B1045E3C}" destId="{CEF142D2-FB5B-4E45-96E6-2CF3D4E92B96}" srcOrd="0" destOrd="0" presId="urn:microsoft.com/office/officeart/2005/8/layout/cycle3"/>
    <dgm:cxn modelId="{9153B282-E047-4E7F-B3D3-C2D7AE20B8AC}" type="presOf" srcId="{D30D9014-0455-43F3-B99C-B4411609C5C2}" destId="{E94A857E-AF82-41D5-8DBB-9DDD886F9A8A}" srcOrd="0" destOrd="0" presId="urn:microsoft.com/office/officeart/2005/8/layout/cycle3"/>
    <dgm:cxn modelId="{DECDC4B0-91F3-4701-B95C-65B5473CACBA}" type="presOf" srcId="{15E4D7E1-2D96-4915-8A68-FF03F1DA2306}" destId="{E5BE77FC-BAA3-4405-A3E7-5F2BD4155F75}" srcOrd="0" destOrd="0" presId="urn:microsoft.com/office/officeart/2005/8/layout/cycle3"/>
    <dgm:cxn modelId="{6D4FBBC7-2A7F-49E4-AE7D-15B3CFE2B01D}" srcId="{64ADA454-3553-424D-8BE2-DAC31C73220A}" destId="{F068C5EE-C71E-405E-BCDE-314406AD9408}" srcOrd="1" destOrd="0" parTransId="{65A4138A-DBF0-4F17-A80A-94D256BB4C31}" sibTransId="{A2A3302A-8D98-4890-8FD0-C1C4415322F7}"/>
    <dgm:cxn modelId="{223975CC-4C71-4CCE-99EC-44411ADB44D8}" srcId="{64ADA454-3553-424D-8BE2-DAC31C73220A}" destId="{92A96325-ADC6-45DE-A472-30E7B1045E3C}" srcOrd="0" destOrd="0" parTransId="{FCE19427-029A-4702-868E-675FFE271190}" sibTransId="{15E4D7E1-2D96-4915-8A68-FF03F1DA2306}"/>
    <dgm:cxn modelId="{7B69B99C-A76E-404A-ADB6-C9F8602C3D10}" type="presParOf" srcId="{A70082E3-B4E6-488A-A445-23EDD22B992C}" destId="{529F8921-C535-427B-BE0D-5E82D5ABE4DA}" srcOrd="0" destOrd="0" presId="urn:microsoft.com/office/officeart/2005/8/layout/cycle3"/>
    <dgm:cxn modelId="{13AE2F85-AEBA-4F7B-91E4-8191C391E638}" type="presParOf" srcId="{529F8921-C535-427B-BE0D-5E82D5ABE4DA}" destId="{CEF142D2-FB5B-4E45-96E6-2CF3D4E92B96}" srcOrd="0" destOrd="0" presId="urn:microsoft.com/office/officeart/2005/8/layout/cycle3"/>
    <dgm:cxn modelId="{F0A188B7-F666-44FB-9569-EA7A5C7719D9}" type="presParOf" srcId="{529F8921-C535-427B-BE0D-5E82D5ABE4DA}" destId="{E5BE77FC-BAA3-4405-A3E7-5F2BD4155F75}" srcOrd="1" destOrd="0" presId="urn:microsoft.com/office/officeart/2005/8/layout/cycle3"/>
    <dgm:cxn modelId="{6B1957E6-3258-4D38-95D4-F547B3EEF1BB}" type="presParOf" srcId="{529F8921-C535-427B-BE0D-5E82D5ABE4DA}" destId="{B9A29103-F0F7-4528-B178-E4741A54E6FE}" srcOrd="2" destOrd="0" presId="urn:microsoft.com/office/officeart/2005/8/layout/cycle3"/>
    <dgm:cxn modelId="{DFB8C576-3C70-4BE2-8EFD-94485D628FCA}" type="presParOf" srcId="{529F8921-C535-427B-BE0D-5E82D5ABE4DA}" destId="{BC9EA51A-D073-4902-8301-995A3E60EA77}" srcOrd="3" destOrd="0" presId="urn:microsoft.com/office/officeart/2005/8/layout/cycle3"/>
    <dgm:cxn modelId="{CCE65481-AE1F-403A-BAE6-7F0C0FCDDCD9}" type="presParOf" srcId="{529F8921-C535-427B-BE0D-5E82D5ABE4DA}" destId="{E94A857E-AF82-41D5-8DBB-9DDD886F9A8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E77FC-BAA3-4405-A3E7-5F2BD4155F75}">
      <dsp:nvSpPr>
        <dsp:cNvPr id="0" name=""/>
        <dsp:cNvSpPr/>
      </dsp:nvSpPr>
      <dsp:spPr>
        <a:xfrm>
          <a:off x="1764863" y="-129782"/>
          <a:ext cx="5166144" cy="5166144"/>
        </a:xfrm>
        <a:prstGeom prst="circularArrow">
          <a:avLst>
            <a:gd name="adj1" fmla="val 4668"/>
            <a:gd name="adj2" fmla="val 272909"/>
            <a:gd name="adj3" fmla="val 12866255"/>
            <a:gd name="adj4" fmla="val 18007116"/>
            <a:gd name="adj5" fmla="val 4847"/>
          </a:avLst>
        </a:prstGeom>
        <a:noFill/>
        <a:ln w="38100">
          <a:solidFill>
            <a:srgbClr val="FF48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142D2-FB5B-4E45-96E6-2CF3D4E92B96}">
      <dsp:nvSpPr>
        <dsp:cNvPr id="0" name=""/>
        <dsp:cNvSpPr/>
      </dsp:nvSpPr>
      <dsp:spPr>
        <a:xfrm>
          <a:off x="2643154" y="1953"/>
          <a:ext cx="3409563" cy="1704781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FORMULAÇÃO EXCLUSIVA PARA IMUNIDADE</a:t>
          </a:r>
        </a:p>
      </dsp:txBody>
      <dsp:txXfrm>
        <a:off x="2726375" y="85174"/>
        <a:ext cx="3243121" cy="1538339"/>
      </dsp:txXfrm>
    </dsp:sp>
    <dsp:sp modelId="{B9A29103-F0F7-4528-B178-E4741A54E6FE}">
      <dsp:nvSpPr>
        <dsp:cNvPr id="0" name=""/>
        <dsp:cNvSpPr/>
      </dsp:nvSpPr>
      <dsp:spPr>
        <a:xfrm>
          <a:off x="4498143" y="1856942"/>
          <a:ext cx="3409563" cy="1704781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AUXILIA NO FORTALECIMENTO DO SISTEMA IMUNE</a:t>
          </a:r>
        </a:p>
      </dsp:txBody>
      <dsp:txXfrm>
        <a:off x="4581364" y="1940163"/>
        <a:ext cx="3243121" cy="1538339"/>
      </dsp:txXfrm>
    </dsp:sp>
    <dsp:sp modelId="{BC9EA51A-D073-4902-8301-995A3E60EA77}">
      <dsp:nvSpPr>
        <dsp:cNvPr id="0" name=""/>
        <dsp:cNvSpPr/>
      </dsp:nvSpPr>
      <dsp:spPr>
        <a:xfrm>
          <a:off x="2643154" y="3711931"/>
          <a:ext cx="3409563" cy="1704781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RICO EM ANTIOXIDANTE</a:t>
          </a:r>
        </a:p>
      </dsp:txBody>
      <dsp:txXfrm>
        <a:off x="2726375" y="3795152"/>
        <a:ext cx="3243121" cy="1538339"/>
      </dsp:txXfrm>
    </dsp:sp>
    <dsp:sp modelId="{E94A857E-AF82-41D5-8DBB-9DDD886F9A8A}">
      <dsp:nvSpPr>
        <dsp:cNvPr id="0" name=""/>
        <dsp:cNvSpPr/>
      </dsp:nvSpPr>
      <dsp:spPr>
        <a:xfrm>
          <a:off x="788165" y="1856942"/>
          <a:ext cx="3409563" cy="1704781"/>
        </a:xfrm>
        <a:prstGeom prst="roundRect">
          <a:avLst/>
        </a:prstGeom>
        <a:solidFill>
          <a:srgbClr val="FF7037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CONCENTRADO EM VITAMINA C, ZINCO E VITAMINA D.</a:t>
          </a:r>
        </a:p>
      </dsp:txBody>
      <dsp:txXfrm>
        <a:off x="871386" y="1940163"/>
        <a:ext cx="3243121" cy="1538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64C41BF-9C7E-474E-BD3E-51F4D2E2A9D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E24E17-C733-4B05-813C-29535D21BB1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50" y="67523"/>
            <a:ext cx="971994" cy="5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845296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2">
            <a:extLst>
              <a:ext uri="{FF2B5EF4-FFF2-40B4-BE49-F238E27FC236}">
                <a16:creationId xmlns:a16="http://schemas.microsoft.com/office/drawing/2014/main" id="{701FE7E2-469A-E3CF-3DE0-D01D7C3604AE}"/>
              </a:ext>
            </a:extLst>
          </p:cNvPr>
          <p:cNvSpPr/>
          <p:nvPr/>
        </p:nvSpPr>
        <p:spPr>
          <a:xfrm flipV="1">
            <a:off x="5919924" y="4839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F4800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58440" y="1226940"/>
            <a:ext cx="4823285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90 cápsulas.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1278614" y="5556352"/>
            <a:ext cx="323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Ascórbico,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Bisglicinato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Zinco, Acetato de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Recealfatocoferol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Levedura de Selênio, Acetato de Retinol, Ácido Fólico,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Colecalciferol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Amido de Milho, Gelificante Gelatina, </a:t>
            </a:r>
            <a:r>
              <a:rPr lang="pt-BR" sz="12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Antiumectantes</a:t>
            </a:r>
            <a:r>
              <a:rPr lang="pt-BR" sz="12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Talco e Dióxido de Silício, Corante Dióxido de Titânio e Corante Natural Clorofila. </a:t>
            </a:r>
            <a:r>
              <a:rPr lang="pt-BR" sz="12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COLORIDO ARTIFICIALMENTE.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14CA0D5-10BB-49CE-99FC-DC92515D8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AAD3EDE-ABFC-4630-A09E-0B8563EF3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9" y="197546"/>
            <a:ext cx="3502705" cy="6588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6CA3364-28DA-49A9-A425-9C3BD2ECADA6}"/>
              </a:ext>
            </a:extLst>
          </p:cNvPr>
          <p:cNvGrpSpPr/>
          <p:nvPr/>
        </p:nvGrpSpPr>
        <p:grpSpPr>
          <a:xfrm>
            <a:off x="7295912" y="2730372"/>
            <a:ext cx="4857766" cy="3128085"/>
            <a:chOff x="46016" y="2533520"/>
            <a:chExt cx="4857766" cy="3128085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E2D8D1DA-A271-4285-86A8-E7427813C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 t="24048" r="14603" b="21493"/>
            <a:stretch/>
          </p:blipFill>
          <p:spPr>
            <a:xfrm>
              <a:off x="46016" y="2533520"/>
              <a:ext cx="3974035" cy="3128085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1D40DD05-98DB-4A35-8334-0D3104391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9" r="30060"/>
            <a:stretch/>
          </p:blipFill>
          <p:spPr>
            <a:xfrm>
              <a:off x="3358671" y="2799896"/>
              <a:ext cx="1545111" cy="2844471"/>
            </a:xfrm>
            <a:prstGeom prst="rect">
              <a:avLst/>
            </a:prstGeom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72F82F4B-51BD-4332-B172-0106022EDA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14" y="2357780"/>
            <a:ext cx="3233058" cy="3108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>
                    <a:solidFill>
                      <a:schemeClr val="bg1"/>
                    </a:solidFill>
                  </a:rPr>
                  <a:t>www.biofhitus</a:t>
                </a:r>
                <a:r>
                  <a:rPr lang="pt-BR" sz="1400" b="1" dirty="0">
                    <a:solidFill>
                      <a:schemeClr val="bg1"/>
                    </a:solidFill>
                  </a:rPr>
                  <a:t>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F4800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88D4046-0BB9-41CE-B0E0-58BCB6B74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05" y="704848"/>
            <a:ext cx="3971081" cy="555591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6D8D1D53-2349-4A07-8962-A5E672E35E01}"/>
              </a:ext>
            </a:extLst>
          </p:cNvPr>
          <p:cNvGrpSpPr/>
          <p:nvPr/>
        </p:nvGrpSpPr>
        <p:grpSpPr>
          <a:xfrm>
            <a:off x="274615" y="2730372"/>
            <a:ext cx="4857766" cy="3128085"/>
            <a:chOff x="46016" y="2533520"/>
            <a:chExt cx="4857766" cy="3128085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774FF101-94A6-45D8-8150-ED65AE373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 t="24048" r="14603" b="21493"/>
            <a:stretch/>
          </p:blipFill>
          <p:spPr>
            <a:xfrm>
              <a:off x="46016" y="2533520"/>
              <a:ext cx="3974035" cy="3128085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E0D787D-C82A-4152-B87A-F8974E3DA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9" r="30060"/>
            <a:stretch/>
          </p:blipFill>
          <p:spPr>
            <a:xfrm>
              <a:off x="3358671" y="2799896"/>
              <a:ext cx="1545111" cy="2844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V="1">
            <a:off x="5903595" y="1316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FF4800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93F8DE-013C-480E-A50C-5AC6FF4C1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1BAE623-1D08-4D3B-AB5B-9568B4B4A9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5" y="677317"/>
            <a:ext cx="3971081" cy="5555915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C045C6F-35F6-4A7B-8897-DE599E988EB0}"/>
              </a:ext>
            </a:extLst>
          </p:cNvPr>
          <p:cNvGrpSpPr/>
          <p:nvPr/>
        </p:nvGrpSpPr>
        <p:grpSpPr>
          <a:xfrm>
            <a:off x="7295912" y="2730372"/>
            <a:ext cx="4857766" cy="3128085"/>
            <a:chOff x="46016" y="2533520"/>
            <a:chExt cx="4857766" cy="3128085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E884DBAE-F353-434F-A092-7B86069BC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 t="24048" r="14603" b="21493"/>
            <a:stretch/>
          </p:blipFill>
          <p:spPr>
            <a:xfrm>
              <a:off x="46016" y="2533520"/>
              <a:ext cx="3974035" cy="3128085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AFBDB6E0-0318-4424-AF33-0D64FEBDF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9" r="30060"/>
            <a:stretch/>
          </p:blipFill>
          <p:spPr>
            <a:xfrm>
              <a:off x="3358671" y="2799896"/>
              <a:ext cx="1545111" cy="2844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D760020-CF04-44A9-9335-1EBCC3DFE7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17"/>
          <a:stretch/>
        </p:blipFill>
        <p:spPr>
          <a:xfrm>
            <a:off x="3905239" y="301328"/>
            <a:ext cx="3567106" cy="79268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075723" y="1721332"/>
            <a:ext cx="6615536" cy="42875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MUNEVITAN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um produto que atua na manutenção da integridade do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IMUNOLÓGICO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Sua formulação é composta por uma seleção de vitaminas e minerais que em sinergia agem diretamente no complexo de defesa do nosso organismo. Esses nutrientes possuem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AÇÃO ANTIOXIDANTE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AUXILIAM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manutenção do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IMUNE.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01AB068-C21B-4995-8F33-E18156CA2C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r="33699"/>
          <a:stretch>
            <a:fillRect/>
          </a:stretch>
        </p:blipFill>
        <p:spPr>
          <a:xfrm flipH="1">
            <a:off x="-558" y="75288"/>
            <a:ext cx="4866375" cy="6710400"/>
          </a:xfrm>
          <a:custGeom>
            <a:avLst/>
            <a:gdLst>
              <a:gd name="connsiteX0" fmla="*/ 5042506 w 5042506"/>
              <a:gd name="connsiteY0" fmla="*/ 0 h 6953272"/>
              <a:gd name="connsiteX1" fmla="*/ 1007607 w 5042506"/>
              <a:gd name="connsiteY1" fmla="*/ 0 h 6953272"/>
              <a:gd name="connsiteX2" fmla="*/ 0 w 5042506"/>
              <a:gd name="connsiteY2" fmla="*/ 6953272 h 6953272"/>
              <a:gd name="connsiteX3" fmla="*/ 5042506 w 5042506"/>
              <a:gd name="connsiteY3" fmla="*/ 6953272 h 695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2506" h="6953272">
                <a:moveTo>
                  <a:pt x="5042506" y="0"/>
                </a:moveTo>
                <a:lnTo>
                  <a:pt x="1007607" y="0"/>
                </a:lnTo>
                <a:lnTo>
                  <a:pt x="0" y="6953272"/>
                </a:lnTo>
                <a:lnTo>
                  <a:pt x="5042506" y="695327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899B943-D21B-4B96-A4D0-50DB629D74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82" y="319897"/>
            <a:ext cx="3502708" cy="6588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00E35CC-DFE0-4736-95BE-16A617A71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64381"/>
            <a:ext cx="5946194" cy="67104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E23CB1-1C63-44D8-B6D4-23FE027D921E}"/>
              </a:ext>
            </a:extLst>
          </p:cNvPr>
          <p:cNvSpPr txBox="1"/>
          <p:nvPr/>
        </p:nvSpPr>
        <p:spPr>
          <a:xfrm>
            <a:off x="5733779" y="2067300"/>
            <a:ext cx="6120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 como todas as células do nosso corpo, as células RESPONSÁVEIS pela DEFESA do organismo têm ciclos de vida, ou seja, se degradam para dar lugar a uma nova célula.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5133231" y="1322943"/>
            <a:ext cx="56272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DAS CÉLULAS DE DEFESA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E0D2984-DA50-4A7B-A71E-A2180B27C6B8}"/>
              </a:ext>
            </a:extLst>
          </p:cNvPr>
          <p:cNvSpPr txBox="1"/>
          <p:nvPr/>
        </p:nvSpPr>
        <p:spPr>
          <a:xfrm>
            <a:off x="5733779" y="3764884"/>
            <a:ext cx="6120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manutenção da integridade funcional dessas células, alguns micronutrientes são de extrema importância: O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FÓLICO 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é essencial para a FORMAÇÃO das CÉLULAS DE DEFESA na medula óssea. A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 A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auxilia no processo de diferenciação celular. O </a:t>
            </a:r>
            <a:r>
              <a:rPr lang="pt-BR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ZINCO</a:t>
            </a:r>
            <a:r>
              <a:rPr lang="pt-BR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participa da FORMAÇÃO dos anticorpos.</a:t>
            </a:r>
          </a:p>
        </p:txBody>
      </p:sp>
    </p:spTree>
    <p:extLst>
      <p:ext uri="{BB962C8B-B14F-4D97-AF65-F5344CB8AC3E}">
        <p14:creationId xmlns:p14="http://schemas.microsoft.com/office/powerpoint/2010/main" val="36906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CF6B49-3896-45FD-B278-EB084B5B71CF}"/>
              </a:ext>
            </a:extLst>
          </p:cNvPr>
          <p:cNvSpPr txBox="1"/>
          <p:nvPr/>
        </p:nvSpPr>
        <p:spPr>
          <a:xfrm>
            <a:off x="468326" y="2369254"/>
            <a:ext cx="612000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C </a:t>
            </a: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 necessária para o FUNCIONAMENTO das células do sistema imune. Sua falta contribui para quadros de INFECÇÕES RESPIRATÓRIAS. </a:t>
            </a:r>
          </a:p>
          <a:p>
            <a:pPr algn="just">
              <a:lnSpc>
                <a:spcPct val="150000"/>
              </a:lnSpc>
            </a:pP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 D </a:t>
            </a: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possui importante papel REGULADOR do sistema imune.</a:t>
            </a:r>
          </a:p>
          <a:p>
            <a:pPr algn="just">
              <a:lnSpc>
                <a:spcPct val="150000"/>
              </a:lnSpc>
            </a:pP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SELÊNIO</a:t>
            </a:r>
            <a:r>
              <a:rPr lang="pt-BR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estimula o funcionamento do sistema imunológico.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412968" y="1306153"/>
            <a:ext cx="4861161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FUNÇÃO IMUNOLÓGICA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5C234D3-095D-4C58-AB56-F5CDEE326E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79" y="6311899"/>
            <a:ext cx="642672" cy="4032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4A9FCFE-0BE2-481A-A276-8EF23AAC5B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5989556" y="73800"/>
            <a:ext cx="6251431" cy="67104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28DA2FA-9A4C-4387-86ED-F8628CC64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6ED6174-CE04-4D1E-94B9-16FCC0F628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" y="319897"/>
            <a:ext cx="3502708" cy="6588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036FAAC-2F8F-44FF-B613-15EDEAED4E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350" y="67523"/>
            <a:ext cx="971994" cy="5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832F5BB-4999-458B-B8A0-EB61C5CF0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67" y="319897"/>
            <a:ext cx="3502708" cy="65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5529938" y="2067281"/>
            <a:ext cx="630000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substâncias antioxidantes são NECESSÁRIAS para vários PROCESSOS BIOQUÍMICOS de nosso organismo. Elas auxiliam na PROTEÇÃO dos danos causados pelos radicais livres.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5246841" y="1101015"/>
            <a:ext cx="4510951" cy="61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AÇÃO ANTIOXIDANTE</a:t>
            </a:r>
            <a:endParaRPr lang="pt-BR" sz="20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7BA65EE-696F-46B5-B8FC-85D5AA7F9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178" y="44361"/>
            <a:ext cx="5948201" cy="6710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75E8EEF-D78D-4F43-813F-A09CA921EB66}"/>
              </a:ext>
            </a:extLst>
          </p:cNvPr>
          <p:cNvSpPr txBox="1"/>
          <p:nvPr/>
        </p:nvSpPr>
        <p:spPr>
          <a:xfrm>
            <a:off x="5529938" y="4281370"/>
            <a:ext cx="63000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composição do </a:t>
            </a:r>
            <a:r>
              <a:rPr lang="pt-BR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Munevitan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estão as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VITAMINAS C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os minerais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SELÊNIO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b="1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ZINCO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POSSUEM AÇÃO ANTIOXIDANTE.</a:t>
            </a:r>
          </a:p>
        </p:txBody>
      </p:sp>
    </p:spTree>
    <p:extLst>
      <p:ext uri="{BB962C8B-B14F-4D97-AF65-F5344CB8AC3E}">
        <p14:creationId xmlns:p14="http://schemas.microsoft.com/office/powerpoint/2010/main" val="25487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1E8132C6-D269-4D95-9611-7FDA55873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965438"/>
              </p:ext>
            </p:extLst>
          </p:nvPr>
        </p:nvGraphicFramePr>
        <p:xfrm>
          <a:off x="2146299" y="1137287"/>
          <a:ext cx="86958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03B88F81-6135-453B-829B-2CAC5B70CB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1" y="199504"/>
            <a:ext cx="3502705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44301" y="1182500"/>
            <a:ext cx="11160000" cy="1588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Munevitan</a:t>
            </a: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indicado para auxiliar no fortalecimento do sistema imunológico, colaborando com a diminuição do aparecimento de sintomas relacionados a baixa imunidade. Produto destinado a adultos maiores de 19 anos.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744300" y="4911018"/>
            <a:ext cx="11160000" cy="480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Adultos, ingerir 1 (uma) cápsula ao dia com auxílio de água.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35CFD6-098D-4EE8-AEA1-AD2AB9CFB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3973946"/>
            <a:ext cx="3502705" cy="658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8B0B11A-FAD4-4051-9D54-5804D5536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208659"/>
            <a:ext cx="3502705" cy="65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13204</TotalTime>
  <Words>392</Words>
  <Application>Microsoft Office PowerPoint</Application>
  <PresentationFormat>Widescreen</PresentationFormat>
  <Paragraphs>26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(Corpo)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Mislene Patricio Puziski Colonetti</cp:lastModifiedBy>
  <cp:revision>845</cp:revision>
  <cp:lastPrinted>2023-02-27T17:06:06Z</cp:lastPrinted>
  <dcterms:created xsi:type="dcterms:W3CDTF">2020-01-15T18:52:07Z</dcterms:created>
  <dcterms:modified xsi:type="dcterms:W3CDTF">2024-03-28T16:37:55Z</dcterms:modified>
</cp:coreProperties>
</file>