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419" r:id="rId3"/>
    <p:sldId id="423" r:id="rId4"/>
    <p:sldId id="430" r:id="rId5"/>
    <p:sldId id="257" r:id="rId6"/>
    <p:sldId id="431" r:id="rId7"/>
    <p:sldId id="432" r:id="rId8"/>
    <p:sldId id="433" r:id="rId9"/>
    <p:sldId id="439" r:id="rId10"/>
    <p:sldId id="434" r:id="rId11"/>
    <p:sldId id="436" r:id="rId12"/>
    <p:sldId id="438" r:id="rId13"/>
    <p:sldId id="437" r:id="rId14"/>
    <p:sldId id="273" r:id="rId15"/>
  </p:sldIdLst>
  <p:sldSz cx="12192000" cy="6858000"/>
  <p:notesSz cx="6858000" cy="99472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sa Rodrigues da Silveira" initials="ARdS" lastIdx="1" clrIdx="0">
    <p:extLst>
      <p:ext uri="{19B8F6BF-5375-455C-9EA6-DF929625EA0E}">
        <p15:presenceInfo xmlns:p15="http://schemas.microsoft.com/office/powerpoint/2012/main" userId="cc14839490d127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6B"/>
    <a:srgbClr val="E5B300"/>
    <a:srgbClr val="E6B403"/>
    <a:srgbClr val="003F1A"/>
    <a:srgbClr val="90B7C8"/>
    <a:srgbClr val="96D608"/>
    <a:srgbClr val="28867D"/>
    <a:srgbClr val="FFFFFF"/>
    <a:srgbClr val="00706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000" autoAdjust="0"/>
    <p:restoredTop sz="96412" autoAdjust="0"/>
  </p:normalViewPr>
  <p:slideViewPr>
    <p:cSldViewPr snapToGrid="0">
      <p:cViewPr varScale="1">
        <p:scale>
          <a:sx n="102" d="100"/>
          <a:sy n="102" d="100"/>
        </p:scale>
        <p:origin x="858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2" d="100"/>
          <a:sy n="42" d="100"/>
        </p:scale>
        <p:origin x="305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3071820-FDB3-485E-AA49-0A5E04E3304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0EE9E5C-6532-4CC7-AC68-3FAE516F80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28F0F-FD17-4DF8-890A-913DBFD38087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D48A80D-65BB-4614-B839-FE34F15B33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CE9DA18-B46B-496D-B0A8-4B528EE6B0B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B1D28-B9D3-4F09-9DB2-59D24A41FF2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7570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/>
          <a:lstStyle>
            <a:lvl1pPr algn="l">
              <a:defRPr sz="8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817" y="2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/>
          <a:lstStyle>
            <a:lvl1pPr algn="r">
              <a:defRPr sz="800"/>
            </a:lvl1pPr>
          </a:lstStyle>
          <a:p>
            <a:fld id="{DF77B6CD-CC66-4733-8218-4CBA4C748F18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42913" y="1243013"/>
            <a:ext cx="5972175" cy="335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1708" tIns="30854" rIns="61708" bIns="3085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6120" y="4787315"/>
            <a:ext cx="5485761" cy="3917090"/>
          </a:xfrm>
          <a:prstGeom prst="rect">
            <a:avLst/>
          </a:prstGeom>
        </p:spPr>
        <p:txBody>
          <a:bodyPr vert="horz" lIns="61708" tIns="30854" rIns="61708" bIns="30854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8619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 anchor="b"/>
          <a:lstStyle>
            <a:lvl1pPr algn="l">
              <a:defRPr sz="8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817" y="9448619"/>
            <a:ext cx="2972119" cy="498656"/>
          </a:xfrm>
          <a:prstGeom prst="rect">
            <a:avLst/>
          </a:prstGeom>
        </p:spPr>
        <p:txBody>
          <a:bodyPr vert="horz" lIns="61708" tIns="30854" rIns="61708" bIns="30854" rtlCol="0" anchor="b"/>
          <a:lstStyle>
            <a:lvl1pPr algn="r">
              <a:defRPr sz="800"/>
            </a:lvl1pPr>
          </a:lstStyle>
          <a:p>
            <a:fld id="{B196CBAD-9131-462C-9378-FBE7DBE83C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2265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96CBAD-9131-462C-9378-FBE7DBE83CC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49100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916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542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033953-60E5-41AC-A65E-3E220555FBDA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2443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643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052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822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949189" y="-548853"/>
            <a:ext cx="3079115" cy="3739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rgbClr val="00736B"/>
                </a:solidFill>
                <a:latin typeface="Arial"/>
                <a:cs typeface="Arial"/>
              </a:defRPr>
            </a:lvl1pPr>
          </a:lstStyle>
          <a:p>
            <a:r>
              <a:rPr lang="pt-BR"/>
              <a:t>Clique para editar o título Mestre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3" y="3840481"/>
            <a:ext cx="8538845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pt-BR"/>
              <a:t>Clique para editar o estilo do subtítulo Mestre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1/11/2024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8727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8246471-3D5A-46B2-B3F6-2EB089540A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E4F4C45E-56DA-4F15-844D-D0221914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10" name="Espaço Reservado para Data 9">
            <a:extLst>
              <a:ext uri="{FF2B5EF4-FFF2-40B4-BE49-F238E27FC236}">
                <a16:creationId xmlns:a16="http://schemas.microsoft.com/office/drawing/2014/main" id="{66C6729E-5FA0-49FE-8250-F9B37D325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11" name="Espaço Reservado para Rodapé 10">
            <a:extLst>
              <a:ext uri="{FF2B5EF4-FFF2-40B4-BE49-F238E27FC236}">
                <a16:creationId xmlns:a16="http://schemas.microsoft.com/office/drawing/2014/main" id="{D682F958-7688-46D8-A882-B68DC1CFB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6CB99081-20C7-4A68-B473-7E606A9F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75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43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110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768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3353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4755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929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9261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1012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44000">
              <a:schemeClr val="accent3">
                <a:lumMod val="5000"/>
                <a:lumOff val="95000"/>
              </a:schemeClr>
            </a:gs>
            <a:gs pos="78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8FEC9465-8C72-4829-9568-537A87F2F7D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FF439-8AF4-476B-84FF-1F38AF0FF51A}" type="datetimeFigureOut">
              <a:rPr lang="pt-BR" smtClean="0"/>
              <a:t>11/01/2024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A97E7-2064-462E-A432-ED46F498E76E}" type="slidenum">
              <a:rPr lang="pt-BR" smtClean="0"/>
              <a:t>‹nº›</a:t>
            </a:fld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0F1C3908-40C3-4B24-9105-7B4D470D175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36" y="230188"/>
            <a:ext cx="1310400" cy="4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4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  <p:sldLayoutId id="21474836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.png"/><Relationship Id="rId5" Type="http://schemas.openxmlformats.org/officeDocument/2006/relationships/image" Target="../media/image26.png"/><Relationship Id="rId10" Type="http://schemas.openxmlformats.org/officeDocument/2006/relationships/image" Target="../media/image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354" y="1650488"/>
            <a:ext cx="5669292" cy="355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231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850100" y="2108879"/>
            <a:ext cx="10632864" cy="8791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Indicado para homens e mulheres que necessitem de reforço nutricional para manter o raciocínio lógico e memória sempre ativos. Produto destinado a adultos maiores de 19 anos.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F36A069-74A8-4F99-BE06-81B3A37AA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339291"/>
            <a:ext cx="4986000" cy="937783"/>
          </a:xfrm>
          <a:prstGeom prst="rect">
            <a:avLst/>
          </a:prstGeom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3CF04136-79E1-4051-95D7-13407C18CC29}"/>
              </a:ext>
            </a:extLst>
          </p:cNvPr>
          <p:cNvSpPr txBox="1"/>
          <p:nvPr/>
        </p:nvSpPr>
        <p:spPr>
          <a:xfrm>
            <a:off x="709033" y="1422812"/>
            <a:ext cx="10773931" cy="4983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NEURÓGNIS CÁPSULAS</a:t>
            </a: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5388CC53-6F73-4C37-8012-FA2D7F2C674D}"/>
              </a:ext>
            </a:extLst>
          </p:cNvPr>
          <p:cNvSpPr txBox="1"/>
          <p:nvPr/>
        </p:nvSpPr>
        <p:spPr>
          <a:xfrm>
            <a:off x="744300" y="5112572"/>
            <a:ext cx="10773931" cy="4983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NEURÓGNIS KIDS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D8A9D413-51B7-400C-867C-6A83534DC6FA}"/>
              </a:ext>
            </a:extLst>
          </p:cNvPr>
          <p:cNvSpPr txBox="1"/>
          <p:nvPr/>
        </p:nvSpPr>
        <p:spPr>
          <a:xfrm>
            <a:off x="709033" y="3278582"/>
            <a:ext cx="10773931" cy="4983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NEURÓGNIS LÍQUIDO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DB94CFF-62C0-4BA8-8958-A2AA8278D977}"/>
              </a:ext>
            </a:extLst>
          </p:cNvPr>
          <p:cNvSpPr txBox="1"/>
          <p:nvPr/>
        </p:nvSpPr>
        <p:spPr>
          <a:xfrm>
            <a:off x="744300" y="3849411"/>
            <a:ext cx="10809198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Indicado para adultos e especialmente para adolescentes e idosos que necessitem de reforço nutricional para manter o aprendizado e memória sempre ativos.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B297283-F2EB-4780-BB34-CDEC596C2CF7}"/>
              </a:ext>
            </a:extLst>
          </p:cNvPr>
          <p:cNvSpPr txBox="1"/>
          <p:nvPr/>
        </p:nvSpPr>
        <p:spPr>
          <a:xfrm>
            <a:off x="673769" y="5659915"/>
            <a:ext cx="10844465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Indicado como complemento na alimentação de crianças de 1 a 10 anos, afim de fornecer nutrientes essenciais ao crescimento e desenvolvimento cognitivo e neuronal.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7"/>
          <p:cNvSpPr txBox="1"/>
          <p:nvPr/>
        </p:nvSpPr>
        <p:spPr>
          <a:xfrm>
            <a:off x="941614" y="2219383"/>
            <a:ext cx="105413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/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Ingerir 2 (duas) cápsulas do produto ao dia, após almoço ou jantar.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4B3683A-B05A-4A3F-BFCA-F4C266B693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315617"/>
            <a:ext cx="4986000" cy="937783"/>
          </a:xfrm>
          <a:prstGeom prst="rect">
            <a:avLst/>
          </a:prstGeom>
        </p:spPr>
      </p:pic>
      <p:sp>
        <p:nvSpPr>
          <p:cNvPr id="6" name="object 7">
            <a:extLst>
              <a:ext uri="{FF2B5EF4-FFF2-40B4-BE49-F238E27FC236}">
                <a16:creationId xmlns:a16="http://schemas.microsoft.com/office/drawing/2014/main" id="{FA93CAFE-50D3-4F9D-AB2A-7298A067D621}"/>
              </a:ext>
            </a:extLst>
          </p:cNvPr>
          <p:cNvSpPr txBox="1"/>
          <p:nvPr/>
        </p:nvSpPr>
        <p:spPr>
          <a:xfrm>
            <a:off x="941614" y="5172415"/>
            <a:ext cx="10541351" cy="12080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Crianças de 1 a 3 anos ingerir 5 mL produto ao dia.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Crianças de 4 a 8 anos ingerir 10 mL produto ao dia.</a:t>
            </a:r>
          </a:p>
          <a:p>
            <a:pPr algn="just">
              <a:lnSpc>
                <a:spcPct val="150000"/>
              </a:lnSpc>
            </a:pP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Crianças de 9 a 10 anos ingerir 15 mL produto ao dia.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7401E446-4AB5-44A6-86AD-1BC39ABC9A3C}"/>
              </a:ext>
            </a:extLst>
          </p:cNvPr>
          <p:cNvSpPr txBox="1"/>
          <p:nvPr/>
        </p:nvSpPr>
        <p:spPr>
          <a:xfrm>
            <a:off x="709033" y="1538550"/>
            <a:ext cx="10773931" cy="417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NEURÓGNIS CÁPSULAS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310C0558-3B5A-4D93-AA0C-AC847CFDCCF4}"/>
              </a:ext>
            </a:extLst>
          </p:cNvPr>
          <p:cNvSpPr txBox="1"/>
          <p:nvPr/>
        </p:nvSpPr>
        <p:spPr>
          <a:xfrm>
            <a:off x="709034" y="4653187"/>
            <a:ext cx="10773931" cy="417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NEURÓGNIS KIDS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E097E99-79C2-4E81-8670-F8ACD31664F4}"/>
              </a:ext>
            </a:extLst>
          </p:cNvPr>
          <p:cNvSpPr txBox="1"/>
          <p:nvPr/>
        </p:nvSpPr>
        <p:spPr>
          <a:xfrm>
            <a:off x="709035" y="2859954"/>
            <a:ext cx="10773931" cy="4174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NEURÓGNIS LÍQUIDO</a:t>
            </a: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85BB35-45B1-4D10-92DE-8BB82A19E5E1}"/>
              </a:ext>
            </a:extLst>
          </p:cNvPr>
          <p:cNvSpPr txBox="1"/>
          <p:nvPr/>
        </p:nvSpPr>
        <p:spPr>
          <a:xfrm>
            <a:off x="825325" y="3444535"/>
            <a:ext cx="10541350" cy="792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Agite antes de usar. </a:t>
            </a:r>
            <a:r>
              <a:rPr lang="pt-BR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Crianças e adolescentes de 9 a 18 anos ingerir 15 mL do produto ao dia. Adultos e idosos ingerir 30 mL ao dia.</a:t>
            </a:r>
          </a:p>
        </p:txBody>
      </p:sp>
    </p:spTree>
    <p:extLst>
      <p:ext uri="{BB962C8B-B14F-4D97-AF65-F5344CB8AC3E}">
        <p14:creationId xmlns:p14="http://schemas.microsoft.com/office/powerpoint/2010/main" val="816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id="{D882A033-867D-4A0E-B798-0406A9935C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8" t="13559" r="16833" b="6667"/>
          <a:stretch/>
        </p:blipFill>
        <p:spPr>
          <a:xfrm>
            <a:off x="208546" y="3059592"/>
            <a:ext cx="4107438" cy="270375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234E272A-9A22-4361-BBC8-91B524A457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8" t="4635" r="26473" b="2857"/>
          <a:stretch/>
        </p:blipFill>
        <p:spPr>
          <a:xfrm>
            <a:off x="4589061" y="1735804"/>
            <a:ext cx="3858694" cy="4363183"/>
          </a:xfrm>
          <a:prstGeom prst="rect">
            <a:avLst/>
          </a:prstGeom>
        </p:spPr>
      </p:pic>
      <p:grpSp>
        <p:nvGrpSpPr>
          <p:cNvPr id="22" name="Agrupar 21">
            <a:extLst>
              <a:ext uri="{FF2B5EF4-FFF2-40B4-BE49-F238E27FC236}">
                <a16:creationId xmlns:a16="http://schemas.microsoft.com/office/drawing/2014/main" id="{919A2E69-EEC1-4CCB-A375-2DFA1AA62AD4}"/>
              </a:ext>
            </a:extLst>
          </p:cNvPr>
          <p:cNvGrpSpPr/>
          <p:nvPr/>
        </p:nvGrpSpPr>
        <p:grpSpPr>
          <a:xfrm>
            <a:off x="8804297" y="2383970"/>
            <a:ext cx="3098054" cy="3715017"/>
            <a:chOff x="432392" y="2202700"/>
            <a:chExt cx="3227193" cy="3869873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0755FD55-00D2-46BF-8322-2E7EEE90F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7" t="5488" r="24134" b="12822"/>
            <a:stretch/>
          </p:blipFill>
          <p:spPr>
            <a:xfrm>
              <a:off x="432392" y="2202700"/>
              <a:ext cx="2255818" cy="3869873"/>
            </a:xfrm>
            <a:prstGeom prst="rect">
              <a:avLst/>
            </a:prstGeom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BBDF6CBB-C256-46DE-96FE-9C986BFFC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313" y="2906485"/>
              <a:ext cx="1328272" cy="3084443"/>
            </a:xfrm>
            <a:prstGeom prst="rect">
              <a:avLst/>
            </a:prstGeom>
          </p:spPr>
        </p:pic>
      </p:grpSp>
      <p:sp>
        <p:nvSpPr>
          <p:cNvPr id="18" name="Retângulo 17">
            <a:extLst>
              <a:ext uri="{FF2B5EF4-FFF2-40B4-BE49-F238E27FC236}">
                <a16:creationId xmlns:a16="http://schemas.microsoft.com/office/drawing/2014/main" id="{8AFA8DC1-7700-425F-88D4-DDEF09DE22EF}"/>
              </a:ext>
            </a:extLst>
          </p:cNvPr>
          <p:cNvSpPr/>
          <p:nvPr/>
        </p:nvSpPr>
        <p:spPr>
          <a:xfrm>
            <a:off x="0" y="-26492"/>
            <a:ext cx="12192000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BC28B87-230D-4314-BFE5-A4F234005695}"/>
              </a:ext>
            </a:extLst>
          </p:cNvPr>
          <p:cNvSpPr txBox="1"/>
          <p:nvPr/>
        </p:nvSpPr>
        <p:spPr>
          <a:xfrm>
            <a:off x="9089490" y="4623263"/>
            <a:ext cx="2953856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0" cap="none" spc="0" normalizeH="0" baseline="30000" noProof="0" dirty="0">
                <a:ln>
                  <a:noFill/>
                </a:ln>
                <a:solidFill>
                  <a:srgbClr val="00736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Ingredientes: 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Sulfato de Magnésio,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Bitartarato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Colina, Glicerofosfato de Magnésio,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Nicotiamida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Cloridrato de Piridoxina,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Pantotenato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Cálcio, Riboflavina, Cloridrato de Tiamina, Ácido Fólico, Cianocobalamina. Conservante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Benzoato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Sódio, Acidulante Ácido Cítrico Edulcorante Sucralose, Corante artificial Caramelo</a:t>
            </a:r>
            <a:r>
              <a:rPr lang="pt-BR" sz="1400" b="1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Veículos: Água e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Sorbitol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70%. Aroma Idêntico ao Natural de Guaraná.</a:t>
            </a:r>
            <a:r>
              <a:rPr lang="pt-BR" sz="1400" b="1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NÃO CONTÉM GLÚTEN. NÃO CONTÉM LACTOSE. COLORIDO ARTIFICIALMENTE.</a:t>
            </a:r>
            <a:endParaRPr kumimoji="0" lang="pt-BR" sz="1400" b="1" i="0" u="none" strike="noStrike" kern="0" cap="none" spc="0" normalizeH="0" baseline="30000" noProof="0" dirty="0">
              <a:ln>
                <a:noFill/>
              </a:ln>
              <a:solidFill>
                <a:srgbClr val="00736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C5EA99C-9FD9-49BC-ADFA-730B2F807A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326" y="4187614"/>
            <a:ext cx="3094645" cy="252958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912CE48-3199-4E45-B10E-FAF32B57AC77}"/>
              </a:ext>
            </a:extLst>
          </p:cNvPr>
          <p:cNvSpPr txBox="1"/>
          <p:nvPr/>
        </p:nvSpPr>
        <p:spPr>
          <a:xfrm>
            <a:off x="9072525" y="2164859"/>
            <a:ext cx="2953856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Ingredientes: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Taurato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Magnésio,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Bitartarato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Colina,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Bisglicinato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Magnésio, Niacina, Cloridrato de Piridoxina, Ácido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Pantotênico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Riboflavina, Cloridrato de Tiamina, Ácido Fólico, Cianocobalamina. Celulose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Microcristalina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Antiumectante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Dióxido de Silício. Composição da Cápsula: Gelificante Gelatina, Corantes INS 110, 122, 133, 104 e 171</a:t>
            </a:r>
            <a:r>
              <a:rPr lang="pt-BR" sz="1400" b="1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NÃO CONTÉM GLÚTEN. NÃO CONTÉM LACTOSE. COLORIDO ARTIFICIALMENTE.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582B9BE-8D34-456A-8585-A2700CE207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32" y="932893"/>
            <a:ext cx="3085558" cy="314858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0595F7B-CCAE-4602-B8FE-C66983E5E7C4}"/>
              </a:ext>
            </a:extLst>
          </p:cNvPr>
          <p:cNvSpPr txBox="1"/>
          <p:nvPr/>
        </p:nvSpPr>
        <p:spPr>
          <a:xfrm>
            <a:off x="634485" y="5763091"/>
            <a:ext cx="48796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Ingredientes: Sulfato de Magnésio,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Bitartarato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Colina, Glicerofosfato de Magnésio,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Nicotiamida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Pantotenato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Cálcio, Riboflavina, Cloridrato de Tiamina, Ácido Fólico, Cianocobalamina. Conservante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Benzoato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Sódio, Acidulante Ácido Cítrico Edulcorante Sucralose. Veículos: Água e </a:t>
            </a:r>
            <a:r>
              <a:rPr lang="pt-BR" sz="1400" baseline="30000" dirty="0" err="1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Sorbitol</a:t>
            </a:r>
            <a:r>
              <a:rPr lang="pt-BR" sz="1400" baseline="30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70%. Aroma Idêntico ao Natural de Laranja. NÃO CONTÉM GLÚTEN. NÃO CONTÉM LACTOSE. CONTÉM AROMATIZANTE.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9024317-346F-43F3-98A7-0A06A7CC44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" y="2971394"/>
            <a:ext cx="4879672" cy="2567864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CCAA1E1A-E762-4C42-946A-BC761296BFA3}"/>
              </a:ext>
            </a:extLst>
          </p:cNvPr>
          <p:cNvSpPr txBox="1"/>
          <p:nvPr/>
        </p:nvSpPr>
        <p:spPr>
          <a:xfrm>
            <a:off x="466569" y="1326503"/>
            <a:ext cx="5426047" cy="1124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melhor atender as suas necessidades o produto está disponível em três formas distintas: cápsulas, líquida e kids.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CA8705C-3BEA-49B9-A2E1-86081F5B58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64888"/>
            <a:ext cx="4986000" cy="937783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21C212C7-F3FA-464E-9515-5CD750180C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59438612-E47C-463A-BFB1-A878369CC1C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36" y="230188"/>
            <a:ext cx="1310400" cy="4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9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9BA5506A-823F-457E-B3D2-19A4B435DB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8" t="13559" r="16833" b="6667"/>
          <a:stretch/>
        </p:blipFill>
        <p:spPr>
          <a:xfrm>
            <a:off x="208546" y="3059592"/>
            <a:ext cx="4107438" cy="270375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68536A0-27F8-4106-BC95-0F05057B36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46" y="164888"/>
            <a:ext cx="4986000" cy="937783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C5E43A2D-30DA-496A-A8F1-CD1EE311F7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8" t="4635" r="26473" b="2857"/>
          <a:stretch/>
        </p:blipFill>
        <p:spPr>
          <a:xfrm>
            <a:off x="4589061" y="1735804"/>
            <a:ext cx="3858694" cy="4363183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BB6819D-4312-4A3C-918F-E1BE1443631B}"/>
              </a:ext>
            </a:extLst>
          </p:cNvPr>
          <p:cNvGrpSpPr/>
          <p:nvPr/>
        </p:nvGrpSpPr>
        <p:grpSpPr>
          <a:xfrm>
            <a:off x="8804297" y="2383970"/>
            <a:ext cx="3098054" cy="3715017"/>
            <a:chOff x="432392" y="2202700"/>
            <a:chExt cx="3227193" cy="3869873"/>
          </a:xfrm>
        </p:grpSpPr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9CB20559-0B04-4947-8413-57948F4F2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7" t="5488" r="24134" b="12822"/>
            <a:stretch/>
          </p:blipFill>
          <p:spPr>
            <a:xfrm>
              <a:off x="432392" y="2202700"/>
              <a:ext cx="2255818" cy="3869873"/>
            </a:xfrm>
            <a:prstGeom prst="rect">
              <a:avLst/>
            </a:prstGeom>
          </p:spPr>
        </p:pic>
        <p:pic>
          <p:nvPicPr>
            <p:cNvPr id="19" name="Imagem 18">
              <a:extLst>
                <a:ext uri="{FF2B5EF4-FFF2-40B4-BE49-F238E27FC236}">
                  <a16:creationId xmlns:a16="http://schemas.microsoft.com/office/drawing/2014/main" id="{D048276C-FB0D-443A-87A3-E541F81B7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313" y="2906485"/>
              <a:ext cx="1328272" cy="3084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12708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0DD42FC-E5C3-2CAB-92A1-DD4ECE86E3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19" y="5906346"/>
            <a:ext cx="466665" cy="46666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9F95C59-AA8D-38D7-2355-76CCDC5E8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007065"/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F9BD062-56D3-37BA-FABA-F86F006DF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93" y="1663244"/>
            <a:ext cx="4346814" cy="2727275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DBBA6F25-BAE4-1A90-3AF3-BAA860959940}"/>
              </a:ext>
            </a:extLst>
          </p:cNvPr>
          <p:cNvGrpSpPr/>
          <p:nvPr/>
        </p:nvGrpSpPr>
        <p:grpSpPr>
          <a:xfrm>
            <a:off x="2437426" y="5974072"/>
            <a:ext cx="7317148" cy="479265"/>
            <a:chOff x="2457600" y="6218273"/>
            <a:chExt cx="7317148" cy="479265"/>
          </a:xfrm>
        </p:grpSpPr>
        <p:grpSp>
          <p:nvGrpSpPr>
            <p:cNvPr id="11" name="Agrupar 10">
              <a:extLst>
                <a:ext uri="{FF2B5EF4-FFF2-40B4-BE49-F238E27FC236}">
                  <a16:creationId xmlns:a16="http://schemas.microsoft.com/office/drawing/2014/main" id="{4CB16804-8059-97A2-15EF-A9DB1F705386}"/>
                </a:ext>
              </a:extLst>
            </p:cNvPr>
            <p:cNvGrpSpPr/>
            <p:nvPr/>
          </p:nvGrpSpPr>
          <p:grpSpPr>
            <a:xfrm>
              <a:off x="2457600" y="6238294"/>
              <a:ext cx="2289560" cy="459244"/>
              <a:chOff x="587899" y="6192444"/>
              <a:chExt cx="2289560" cy="459244"/>
            </a:xfrm>
          </p:grpSpPr>
          <p:sp>
            <p:nvSpPr>
              <p:cNvPr id="16" name="CaixaDeTexto 15">
                <a:extLst>
                  <a:ext uri="{FF2B5EF4-FFF2-40B4-BE49-F238E27FC236}">
                    <a16:creationId xmlns:a16="http://schemas.microsoft.com/office/drawing/2014/main" id="{A37FC58E-E5FB-130C-90A5-D6820C4A4C05}"/>
                  </a:ext>
                </a:extLst>
              </p:cNvPr>
              <p:cNvSpPr txBox="1"/>
              <p:nvPr/>
            </p:nvSpPr>
            <p:spPr>
              <a:xfrm>
                <a:off x="933451" y="6343911"/>
                <a:ext cx="19440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400" b="1" dirty="0">
                    <a:solidFill>
                      <a:schemeClr val="bg1"/>
                    </a:solidFill>
                  </a:rPr>
                  <a:t>www.Biofhitus.com.br</a:t>
                </a:r>
              </a:p>
            </p:txBody>
          </p:sp>
          <p:pic>
            <p:nvPicPr>
              <p:cNvPr id="17" name="Imagem 16">
                <a:extLst>
                  <a:ext uri="{FF2B5EF4-FFF2-40B4-BE49-F238E27FC236}">
                    <a16:creationId xmlns:a16="http://schemas.microsoft.com/office/drawing/2014/main" id="{86063A9F-0283-88C2-6BA9-2D90C978A6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7899" y="6192444"/>
                <a:ext cx="416212" cy="388938"/>
              </a:xfrm>
              <a:prstGeom prst="rect">
                <a:avLst/>
              </a:prstGeom>
            </p:spPr>
          </p:pic>
        </p:grp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415D1BEE-1912-2EB1-77BC-CACDFD14AC3D}"/>
                </a:ext>
              </a:extLst>
            </p:cNvPr>
            <p:cNvSpPr txBox="1"/>
            <p:nvPr/>
          </p:nvSpPr>
          <p:spPr>
            <a:xfrm>
              <a:off x="7755388" y="6389760"/>
              <a:ext cx="20193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Facebook.com/Biofhitus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52857402-E75B-7C81-6DF6-3DF02687B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6100" y="6218273"/>
              <a:ext cx="414170" cy="411628"/>
            </a:xfrm>
            <a:prstGeom prst="rect">
              <a:avLst/>
            </a:prstGeom>
          </p:spPr>
        </p:pic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C261E4C0-4F1A-5E46-EF15-27E253BD2CD3}"/>
                </a:ext>
              </a:extLst>
            </p:cNvPr>
            <p:cNvSpPr txBox="1"/>
            <p:nvPr/>
          </p:nvSpPr>
          <p:spPr>
            <a:xfrm>
              <a:off x="5526297" y="6389760"/>
              <a:ext cx="15195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400" b="1" dirty="0">
                  <a:solidFill>
                    <a:schemeClr val="bg1"/>
                  </a:solidFill>
                </a:rPr>
                <a:t>@biofhitus</a:t>
              </a:r>
            </a:p>
          </p:txBody>
        </p:sp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5817EA6A-6E97-F023-4AC2-525C56AB8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2169" y="6252313"/>
              <a:ext cx="380323" cy="38032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F1D7412-406D-4ACE-8EA7-E6598ACF8D87}"/>
              </a:ext>
            </a:extLst>
          </p:cNvPr>
          <p:cNvGrpSpPr/>
          <p:nvPr/>
        </p:nvGrpSpPr>
        <p:grpSpPr>
          <a:xfrm>
            <a:off x="-16043" y="-787382"/>
            <a:ext cx="7010401" cy="7645382"/>
            <a:chOff x="-16042" y="-297515"/>
            <a:chExt cx="6561220" cy="7155515"/>
          </a:xfrm>
        </p:grpSpPr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22DD0F3D-B66A-4CF4-AB7F-1C52AC91BE8E}"/>
                </a:ext>
              </a:extLst>
            </p:cNvPr>
            <p:cNvSpPr/>
            <p:nvPr/>
          </p:nvSpPr>
          <p:spPr>
            <a:xfrm flipH="1" flipV="1">
              <a:off x="-16032" y="-297515"/>
              <a:ext cx="6561210" cy="7155515"/>
            </a:xfrm>
            <a:custGeom>
              <a:avLst/>
              <a:gdLst/>
              <a:ahLst/>
              <a:cxnLst/>
              <a:rect l="l" t="t" r="r" b="b"/>
              <a:pathLst>
                <a:path w="6288405" h="6706234">
                  <a:moveTo>
                    <a:pt x="6288112" y="0"/>
                  </a:moveTo>
                  <a:lnTo>
                    <a:pt x="1415999" y="0"/>
                  </a:lnTo>
                  <a:lnTo>
                    <a:pt x="0" y="2870238"/>
                  </a:lnTo>
                  <a:lnTo>
                    <a:pt x="6288112" y="6705714"/>
                  </a:lnTo>
                  <a:lnTo>
                    <a:pt x="6288112" y="0"/>
                  </a:lnTo>
                  <a:close/>
                </a:path>
              </a:pathLst>
            </a:custGeom>
            <a:solidFill>
              <a:srgbClr val="003D4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90B7C8"/>
                </a:solidFill>
              </a:endParaRPr>
            </a:p>
          </p:txBody>
        </p:sp>
        <p:sp>
          <p:nvSpPr>
            <p:cNvPr id="14" name="object 2">
              <a:extLst>
                <a:ext uri="{FF2B5EF4-FFF2-40B4-BE49-F238E27FC236}">
                  <a16:creationId xmlns:a16="http://schemas.microsoft.com/office/drawing/2014/main" id="{3B58CD2B-C3C3-4182-961B-4DA639F1BF07}"/>
                </a:ext>
              </a:extLst>
            </p:cNvPr>
            <p:cNvSpPr/>
            <p:nvPr/>
          </p:nvSpPr>
          <p:spPr>
            <a:xfrm flipH="1" flipV="1">
              <a:off x="-16042" y="0"/>
              <a:ext cx="6288405" cy="6858000"/>
            </a:xfrm>
            <a:custGeom>
              <a:avLst/>
              <a:gdLst/>
              <a:ahLst/>
              <a:cxnLst/>
              <a:rect l="l" t="t" r="r" b="b"/>
              <a:pathLst>
                <a:path w="6288405" h="6706234">
                  <a:moveTo>
                    <a:pt x="6288112" y="0"/>
                  </a:moveTo>
                  <a:lnTo>
                    <a:pt x="1415999" y="0"/>
                  </a:lnTo>
                  <a:lnTo>
                    <a:pt x="0" y="2870238"/>
                  </a:lnTo>
                  <a:lnTo>
                    <a:pt x="6288112" y="6705714"/>
                  </a:lnTo>
                  <a:lnTo>
                    <a:pt x="6288112" y="0"/>
                  </a:lnTo>
                  <a:close/>
                </a:path>
              </a:pathLst>
            </a:custGeom>
            <a:solidFill>
              <a:srgbClr val="E6B40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90B7C8"/>
                </a:solidFill>
              </a:endParaRPr>
            </a:p>
          </p:txBody>
        </p:sp>
      </p:grpSp>
      <p:pic>
        <p:nvPicPr>
          <p:cNvPr id="3" name="Imagem 2">
            <a:extLst>
              <a:ext uri="{FF2B5EF4-FFF2-40B4-BE49-F238E27FC236}">
                <a16:creationId xmlns:a16="http://schemas.microsoft.com/office/drawing/2014/main" id="{BBADEA3B-0A0F-4A89-8AAC-F7FB99E70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969" y="612001"/>
            <a:ext cx="4237130" cy="592814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E78E005-2209-4E7B-925B-FE772052AF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8" t="13559" r="16833" b="6667"/>
          <a:stretch/>
        </p:blipFill>
        <p:spPr>
          <a:xfrm>
            <a:off x="1929652" y="3769894"/>
            <a:ext cx="2224146" cy="146406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30F5A6E-27E5-46B9-A73B-19A50B2AE8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8" t="4635" r="26473" b="2857"/>
          <a:stretch/>
        </p:blipFill>
        <p:spPr>
          <a:xfrm>
            <a:off x="-16042" y="2952990"/>
            <a:ext cx="2017231" cy="2280966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09A5B027-C977-4B48-A0FF-D3EC59D1953F}"/>
              </a:ext>
            </a:extLst>
          </p:cNvPr>
          <p:cNvGrpSpPr/>
          <p:nvPr/>
        </p:nvGrpSpPr>
        <p:grpSpPr>
          <a:xfrm>
            <a:off x="4089950" y="2975462"/>
            <a:ext cx="1883420" cy="2258494"/>
            <a:chOff x="432392" y="2202700"/>
            <a:chExt cx="3227193" cy="3869873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C7B269C4-CD97-4FA2-A35D-8376F72076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7" t="5488" r="24134" b="12822"/>
            <a:stretch/>
          </p:blipFill>
          <p:spPr>
            <a:xfrm>
              <a:off x="432392" y="2202700"/>
              <a:ext cx="2255818" cy="3869873"/>
            </a:xfrm>
            <a:prstGeom prst="rect">
              <a:avLst/>
            </a:prstGeom>
          </p:spPr>
        </p:pic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B268E0B2-971A-4891-8B96-5986D62ED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313" y="2906485"/>
              <a:ext cx="1328272" cy="3084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293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50"/>
    </mc:Choice>
    <mc:Fallback xmlns="">
      <p:transition advClick="0" advTm="15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Agrupar 20">
            <a:extLst>
              <a:ext uri="{FF2B5EF4-FFF2-40B4-BE49-F238E27FC236}">
                <a16:creationId xmlns:a16="http://schemas.microsoft.com/office/drawing/2014/main" id="{D68A5426-0402-4598-9A6E-778E60AF43A2}"/>
              </a:ext>
            </a:extLst>
          </p:cNvPr>
          <p:cNvGrpSpPr/>
          <p:nvPr/>
        </p:nvGrpSpPr>
        <p:grpSpPr>
          <a:xfrm flipH="1">
            <a:off x="5197639" y="-787382"/>
            <a:ext cx="7010401" cy="7645382"/>
            <a:chOff x="-16042" y="-297515"/>
            <a:chExt cx="6561220" cy="7155515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1F7D489D-EC81-4C00-9CEB-507CD49583CC}"/>
                </a:ext>
              </a:extLst>
            </p:cNvPr>
            <p:cNvSpPr/>
            <p:nvPr/>
          </p:nvSpPr>
          <p:spPr>
            <a:xfrm flipH="1" flipV="1">
              <a:off x="-16032" y="-297515"/>
              <a:ext cx="6561210" cy="7155515"/>
            </a:xfrm>
            <a:custGeom>
              <a:avLst/>
              <a:gdLst/>
              <a:ahLst/>
              <a:cxnLst/>
              <a:rect l="l" t="t" r="r" b="b"/>
              <a:pathLst>
                <a:path w="6288405" h="6706234">
                  <a:moveTo>
                    <a:pt x="6288112" y="0"/>
                  </a:moveTo>
                  <a:lnTo>
                    <a:pt x="1415999" y="0"/>
                  </a:lnTo>
                  <a:lnTo>
                    <a:pt x="0" y="2870238"/>
                  </a:lnTo>
                  <a:lnTo>
                    <a:pt x="6288112" y="6705714"/>
                  </a:lnTo>
                  <a:lnTo>
                    <a:pt x="6288112" y="0"/>
                  </a:lnTo>
                  <a:close/>
                </a:path>
              </a:pathLst>
            </a:custGeom>
            <a:solidFill>
              <a:srgbClr val="003D4D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90B7C8"/>
                </a:solidFill>
              </a:endParaRPr>
            </a:p>
          </p:txBody>
        </p:sp>
        <p:sp>
          <p:nvSpPr>
            <p:cNvPr id="24" name="object 2">
              <a:extLst>
                <a:ext uri="{FF2B5EF4-FFF2-40B4-BE49-F238E27FC236}">
                  <a16:creationId xmlns:a16="http://schemas.microsoft.com/office/drawing/2014/main" id="{89F2BD49-5CD7-4ED5-9C10-FA8592A04784}"/>
                </a:ext>
              </a:extLst>
            </p:cNvPr>
            <p:cNvSpPr/>
            <p:nvPr/>
          </p:nvSpPr>
          <p:spPr>
            <a:xfrm flipH="1" flipV="1">
              <a:off x="-16042" y="0"/>
              <a:ext cx="6288405" cy="6858000"/>
            </a:xfrm>
            <a:custGeom>
              <a:avLst/>
              <a:gdLst/>
              <a:ahLst/>
              <a:cxnLst/>
              <a:rect l="l" t="t" r="r" b="b"/>
              <a:pathLst>
                <a:path w="6288405" h="6706234">
                  <a:moveTo>
                    <a:pt x="6288112" y="0"/>
                  </a:moveTo>
                  <a:lnTo>
                    <a:pt x="1415999" y="0"/>
                  </a:lnTo>
                  <a:lnTo>
                    <a:pt x="0" y="2870238"/>
                  </a:lnTo>
                  <a:lnTo>
                    <a:pt x="6288112" y="6705714"/>
                  </a:lnTo>
                  <a:lnTo>
                    <a:pt x="6288112" y="0"/>
                  </a:lnTo>
                  <a:close/>
                </a:path>
              </a:pathLst>
            </a:custGeom>
            <a:solidFill>
              <a:srgbClr val="E6B40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90B7C8"/>
                </a:solidFill>
              </a:endParaRPr>
            </a:p>
          </p:txBody>
        </p:sp>
      </p:grpSp>
      <p:pic>
        <p:nvPicPr>
          <p:cNvPr id="23" name="Imagem 22">
            <a:extLst>
              <a:ext uri="{FF2B5EF4-FFF2-40B4-BE49-F238E27FC236}">
                <a16:creationId xmlns:a16="http://schemas.microsoft.com/office/drawing/2014/main" id="{C0D23A29-FC24-4BA3-A5C2-EBFEB8FCB2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4" y="677317"/>
            <a:ext cx="4237130" cy="5928142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C4D446E-B076-4418-AEBE-E89BE1427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74" y="677317"/>
            <a:ext cx="4237130" cy="5928142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9E79A266-24B0-41C2-9EB8-6BA921DC01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8" t="13559" r="16833" b="6667"/>
          <a:stretch/>
        </p:blipFill>
        <p:spPr>
          <a:xfrm>
            <a:off x="8041691" y="3769894"/>
            <a:ext cx="2224146" cy="1464062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F22377BE-6A6D-45AA-8349-9C1104BFE1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8" t="4635" r="26473" b="2857"/>
          <a:stretch/>
        </p:blipFill>
        <p:spPr>
          <a:xfrm>
            <a:off x="6095997" y="2952990"/>
            <a:ext cx="2017231" cy="2280966"/>
          </a:xfrm>
          <a:prstGeom prst="rect">
            <a:avLst/>
          </a:prstGeom>
        </p:spPr>
      </p:pic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B7D1B39-FA77-45F6-BC7C-4AEA4A3846B4}"/>
              </a:ext>
            </a:extLst>
          </p:cNvPr>
          <p:cNvGrpSpPr/>
          <p:nvPr/>
        </p:nvGrpSpPr>
        <p:grpSpPr>
          <a:xfrm>
            <a:off x="10201989" y="2975462"/>
            <a:ext cx="1883420" cy="2258494"/>
            <a:chOff x="432392" y="2202700"/>
            <a:chExt cx="3227193" cy="3869873"/>
          </a:xfrm>
        </p:grpSpPr>
        <p:pic>
          <p:nvPicPr>
            <p:cNvPr id="29" name="Imagem 28">
              <a:extLst>
                <a:ext uri="{FF2B5EF4-FFF2-40B4-BE49-F238E27FC236}">
                  <a16:creationId xmlns:a16="http://schemas.microsoft.com/office/drawing/2014/main" id="{6C812314-81ED-4427-8AE1-8ACA1A343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7" t="5488" r="24134" b="12822"/>
            <a:stretch/>
          </p:blipFill>
          <p:spPr>
            <a:xfrm>
              <a:off x="432392" y="2202700"/>
              <a:ext cx="2255818" cy="3869873"/>
            </a:xfrm>
            <a:prstGeom prst="rect">
              <a:avLst/>
            </a:prstGeom>
          </p:spPr>
        </p:pic>
        <p:pic>
          <p:nvPicPr>
            <p:cNvPr id="30" name="Imagem 29">
              <a:extLst>
                <a:ext uri="{FF2B5EF4-FFF2-40B4-BE49-F238E27FC236}">
                  <a16:creationId xmlns:a16="http://schemas.microsoft.com/office/drawing/2014/main" id="{969B79A8-EE84-4045-B8BB-51D3ED03D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1313" y="2906485"/>
              <a:ext cx="1328272" cy="3084443"/>
            </a:xfrm>
            <a:prstGeom prst="rect">
              <a:avLst/>
            </a:prstGeom>
          </p:spPr>
        </p:pic>
      </p:grpSp>
      <p:pic>
        <p:nvPicPr>
          <p:cNvPr id="16" name="Imagem 15">
            <a:extLst>
              <a:ext uri="{FF2B5EF4-FFF2-40B4-BE49-F238E27FC236}">
                <a16:creationId xmlns:a16="http://schemas.microsoft.com/office/drawing/2014/main" id="{2634089C-5A01-487A-9B04-C166985648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EB0C0FA-7149-4E60-AF11-9566903053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36" y="230188"/>
            <a:ext cx="1310400" cy="4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368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C2A40FD-17D6-43CE-BA25-A4BA0FBCD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70"/>
          <a:stretch/>
        </p:blipFill>
        <p:spPr>
          <a:xfrm>
            <a:off x="1" y="-6344"/>
            <a:ext cx="12191999" cy="6857999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1972F7A0-32B0-4307-BD19-E3D22B0662C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3D3FED3-FC19-4542-B54B-7F4FB5FF39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3" b="84180"/>
          <a:stretch/>
        </p:blipFill>
        <p:spPr>
          <a:xfrm>
            <a:off x="372125" y="204256"/>
            <a:ext cx="4069246" cy="937826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67EDA8C-C758-4B51-B552-EE8AD6B6E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25" y="204256"/>
            <a:ext cx="4986232" cy="937826"/>
          </a:xfrm>
          <a:prstGeom prst="rect">
            <a:avLst/>
          </a:prstGeom>
        </p:spPr>
      </p:pic>
      <p:sp>
        <p:nvSpPr>
          <p:cNvPr id="20" name="Espaço Reservado para Conteúdo 11">
            <a:extLst>
              <a:ext uri="{FF2B5EF4-FFF2-40B4-BE49-F238E27FC236}">
                <a16:creationId xmlns:a16="http://schemas.microsoft.com/office/drawing/2014/main" id="{FA36511B-FA7F-47D5-8D55-6A7F17C9ABFD}"/>
              </a:ext>
            </a:extLst>
          </p:cNvPr>
          <p:cNvSpPr txBox="1">
            <a:spLocks/>
          </p:cNvSpPr>
          <p:nvPr/>
        </p:nvSpPr>
        <p:spPr>
          <a:xfrm>
            <a:off x="804977" y="1733777"/>
            <a:ext cx="10625023" cy="32575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Neurógnis </a:t>
            </a:r>
            <a:r>
              <a:rPr lang="pt-BR" sz="24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cápsulas e líquido é um suplemento alimentar, desenvolvido para auxiliar nos processos cognitivos como percepção, raciocínio e memória. 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As VITAMINAS e MINERAIS presentes nesta fórmula auxiliam na capacidade de concentração e memória, favorecendo a saúde cerebral. 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8473DDD-BE80-444D-9492-2C486F9D3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0B3910CE-43D9-4D78-B174-E98844D6F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36" y="230188"/>
            <a:ext cx="1310400" cy="40729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17AFD22A-EA86-49FD-912D-BB06BB80AE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25" y="4970004"/>
            <a:ext cx="1510669" cy="15087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D3D3FED3-FC19-4542-B54B-7F4FB5FF39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3" b="84180"/>
          <a:stretch/>
        </p:blipFill>
        <p:spPr>
          <a:xfrm>
            <a:off x="4229097" y="302951"/>
            <a:ext cx="3853557" cy="88811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67EDA8C-C758-4B51-B552-EE8AD6B6EE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199" y="285901"/>
            <a:ext cx="4986232" cy="93782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91251AB4-F5DE-4185-B5FD-5511546882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7" t="2584" r="26947" b="4645"/>
          <a:stretch>
            <a:fillRect/>
          </a:stretch>
        </p:blipFill>
        <p:spPr>
          <a:xfrm>
            <a:off x="7381" y="59263"/>
            <a:ext cx="5234092" cy="6708662"/>
          </a:xfrm>
          <a:custGeom>
            <a:avLst/>
            <a:gdLst>
              <a:gd name="connsiteX0" fmla="*/ 0 w 5234092"/>
              <a:gd name="connsiteY0" fmla="*/ 0 h 6708662"/>
              <a:gd name="connsiteX1" fmla="*/ 4187274 w 5234092"/>
              <a:gd name="connsiteY1" fmla="*/ 0 h 6708662"/>
              <a:gd name="connsiteX2" fmla="*/ 5234092 w 5234092"/>
              <a:gd name="connsiteY2" fmla="*/ 6708662 h 6708662"/>
              <a:gd name="connsiteX3" fmla="*/ 0 w 5234092"/>
              <a:gd name="connsiteY3" fmla="*/ 6708662 h 6708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34092" h="6708662">
                <a:moveTo>
                  <a:pt x="0" y="0"/>
                </a:moveTo>
                <a:lnTo>
                  <a:pt x="4187274" y="0"/>
                </a:lnTo>
                <a:lnTo>
                  <a:pt x="5234092" y="6708662"/>
                </a:lnTo>
                <a:lnTo>
                  <a:pt x="0" y="6708662"/>
                </a:lnTo>
                <a:close/>
              </a:path>
            </a:pathLst>
          </a:custGeom>
        </p:spPr>
      </p:pic>
      <p:sp>
        <p:nvSpPr>
          <p:cNvPr id="20" name="Espaço Reservado para Conteúdo 11">
            <a:extLst>
              <a:ext uri="{FF2B5EF4-FFF2-40B4-BE49-F238E27FC236}">
                <a16:creationId xmlns:a16="http://schemas.microsoft.com/office/drawing/2014/main" id="{FA36511B-FA7F-47D5-8D55-6A7F17C9ABFD}"/>
              </a:ext>
            </a:extLst>
          </p:cNvPr>
          <p:cNvSpPr txBox="1">
            <a:spLocks/>
          </p:cNvSpPr>
          <p:nvPr/>
        </p:nvSpPr>
        <p:spPr>
          <a:xfrm>
            <a:off x="5241473" y="1632858"/>
            <a:ext cx="6191588" cy="44376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0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Neurógnis Kids </a:t>
            </a: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 um suplemento alimentar líquido, desenvolvido para auxiliar nos PROCESSOS COGNITIVOS como percepção, raciocínio e concentração das crianças. </a:t>
            </a:r>
          </a:p>
          <a:p>
            <a:pPr marL="0" indent="0" algn="just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000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apresentação líquida e seu sabor laranjinha é agradável ao paladar dos baixinhos.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5C53E934-E142-4C2E-B6F7-E1215FB16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02" y="160435"/>
            <a:ext cx="4986000" cy="93778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5E728ED-1A58-4F3F-B0EF-1662C7084E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22" y="62503"/>
            <a:ext cx="5948200" cy="67104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C6CF6B49-3896-45FD-B278-EB084B5B71CF}"/>
              </a:ext>
            </a:extLst>
          </p:cNvPr>
          <p:cNvSpPr txBox="1"/>
          <p:nvPr/>
        </p:nvSpPr>
        <p:spPr>
          <a:xfrm>
            <a:off x="5978781" y="2508000"/>
            <a:ext cx="5850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COLINA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é precursora da Acetilcolina, um neurotransmissor colinérgico que no cérebro está envolvido nas sinapses associadas ao controle motor, memória e cognição. 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1508CF5-D827-4054-A43E-FAE4C0C8538E}"/>
              </a:ext>
            </a:extLst>
          </p:cNvPr>
          <p:cNvSpPr txBox="1"/>
          <p:nvPr/>
        </p:nvSpPr>
        <p:spPr>
          <a:xfrm>
            <a:off x="5336010" y="1190264"/>
            <a:ext cx="6632837" cy="1001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1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AUXILIA NA SÍNTESE DE NEUROTRANSMISSORES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F1299020-11E0-4A7F-819C-4C61B66540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09" y="1247288"/>
            <a:ext cx="452700" cy="732309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BE41289E-DBFA-48E2-AC58-8F657B402D8F}"/>
              </a:ext>
            </a:extLst>
          </p:cNvPr>
          <p:cNvSpPr txBox="1"/>
          <p:nvPr/>
        </p:nvSpPr>
        <p:spPr>
          <a:xfrm>
            <a:off x="5978765" y="4147235"/>
            <a:ext cx="58505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2000" b="1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VITAMINA B6 (piridoxina) </a:t>
            </a:r>
            <a:r>
              <a:rPr lang="pt-BR" sz="2000" b="0" i="0" dirty="0">
                <a:solidFill>
                  <a:srgbClr val="00706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participa da produção de mediadores químicos, que intervêm na produção de neurotransmissores. ALTAS CONCENTRAÇÕES de piridoxina no plasma, está associado a MELHORA na MEMORIZAÇÃO e AUMENTO da produção do mediador da síntese de serotonina a partir do triptofano.</a:t>
            </a:r>
          </a:p>
        </p:txBody>
      </p:sp>
    </p:spTree>
    <p:extLst>
      <p:ext uri="{BB962C8B-B14F-4D97-AF65-F5344CB8AC3E}">
        <p14:creationId xmlns:p14="http://schemas.microsoft.com/office/powerpoint/2010/main" val="425314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564AC92-86EA-42A4-AB82-3011E816A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0" b="8171"/>
          <a:stretch/>
        </p:blipFill>
        <p:spPr>
          <a:xfrm>
            <a:off x="0" y="-26492"/>
            <a:ext cx="12191999" cy="685800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B490967-DFDC-49C5-8E6E-DD8025F3428D}"/>
              </a:ext>
            </a:extLst>
          </p:cNvPr>
          <p:cNvSpPr/>
          <p:nvPr/>
        </p:nvSpPr>
        <p:spPr>
          <a:xfrm>
            <a:off x="0" y="-26492"/>
            <a:ext cx="12192000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C292086-FAEB-4B6C-BB0B-8CBDF0657E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7" y="163235"/>
            <a:ext cx="4986000" cy="937782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27E23CB1-1C63-44D8-B6D4-23FE027D921E}"/>
              </a:ext>
            </a:extLst>
          </p:cNvPr>
          <p:cNvSpPr txBox="1"/>
          <p:nvPr/>
        </p:nvSpPr>
        <p:spPr>
          <a:xfrm>
            <a:off x="814204" y="2252991"/>
            <a:ext cx="10889961" cy="1421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vitaminas que compõe o </a:t>
            </a:r>
            <a:r>
              <a:rPr lang="pt-BR" sz="20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COMPLEXO B</a:t>
            </a:r>
            <a:r>
              <a:rPr lang="pt-BR" sz="2000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fornecem ao SNC (sistema nervoso central) proteção antioxidante, REDUZINDO o estresse oxidativo, prevenindo assim o desenvolvimento de doenças neurológicas. 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088F344-14D5-4B8B-996F-8F7DF518E5EB}"/>
              </a:ext>
            </a:extLst>
          </p:cNvPr>
          <p:cNvSpPr txBox="1"/>
          <p:nvPr/>
        </p:nvSpPr>
        <p:spPr>
          <a:xfrm>
            <a:off x="1039776" y="1095684"/>
            <a:ext cx="10958311" cy="873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30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t-BR" sz="24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ONTRIBUI</a:t>
            </a:r>
            <a:r>
              <a:rPr lang="pt-BR" sz="25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PROTEÇÃO E MANUTENÇÃO DOS NEURÔNIOS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48026A4-EFAC-4492-9AD7-87BD34165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33" y="1301883"/>
            <a:ext cx="451143" cy="731583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6114D96-0B89-441A-BB81-5534A0578F9A}"/>
              </a:ext>
            </a:extLst>
          </p:cNvPr>
          <p:cNvSpPr txBox="1"/>
          <p:nvPr/>
        </p:nvSpPr>
        <p:spPr>
          <a:xfrm>
            <a:off x="814205" y="3851867"/>
            <a:ext cx="10889960" cy="2460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000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ação dessas </a:t>
            </a:r>
            <a:r>
              <a:rPr lang="pt-BR" sz="2000" b="1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VITAMINAS</a:t>
            </a:r>
            <a:r>
              <a:rPr lang="pt-BR" sz="2000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METABOLISMO ENERGÉTICO fornece energia aos neurônios e suas conexões. Além disso ativam o ciclo de </a:t>
            </a:r>
            <a:r>
              <a:rPr lang="pt-BR" sz="2000" dirty="0" err="1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metilação</a:t>
            </a:r>
            <a:r>
              <a:rPr lang="pt-BR" sz="2000" dirty="0">
                <a:solidFill>
                  <a:srgbClr val="0070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(ácido fólico, B6 e B12) INIBINDO o acúmulo de HOMOCISTEÍNA. Uma substância que quando em ALTAS CONCENTRAÇÕES no plasma é NOCIVA a saúde cardiovascular e cerebral, causando danos neurológicos.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6E88630E-B688-4969-8CBE-9BD050A7A2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2470A61-CE6A-4190-AD3F-7615693990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036" y="230188"/>
            <a:ext cx="1310400" cy="40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1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0B4444E-2404-4C86-BE2D-E1BCD59F7361}"/>
              </a:ext>
            </a:extLst>
          </p:cNvPr>
          <p:cNvSpPr txBox="1"/>
          <p:nvPr/>
        </p:nvSpPr>
        <p:spPr>
          <a:xfrm>
            <a:off x="1399971" y="1773359"/>
            <a:ext cx="179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>
              <a:solidFill>
                <a:srgbClr val="378F86"/>
              </a:solidFill>
              <a:latin typeface="Calibri (Corpo)  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1433F5E3-0F28-4006-9277-BA37FBD4F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864" y="316746"/>
            <a:ext cx="4986000" cy="93778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D4E21BAD-9D69-4A69-ACF5-BD712C3D51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329" y="82284"/>
            <a:ext cx="5765005" cy="67104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77BE578C-5FBA-4640-825A-AC7EBF198D7F}"/>
              </a:ext>
            </a:extLst>
          </p:cNvPr>
          <p:cNvSpPr txBox="1"/>
          <p:nvPr/>
        </p:nvSpPr>
        <p:spPr>
          <a:xfrm>
            <a:off x="5528961" y="1311044"/>
            <a:ext cx="6519988" cy="1045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b="1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pt-BR" sz="2200" b="1" dirty="0">
                <a:solidFill>
                  <a:srgbClr val="00736B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JU</a:t>
            </a:r>
            <a:r>
              <a:rPr lang="pt-BR" sz="2200" b="1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 A PRESERVAR AS FUNÇÕES COGNITIVAS</a:t>
            </a:r>
            <a:endParaRPr lang="pt-BR" sz="2200" b="1" dirty="0">
              <a:solidFill>
                <a:srgbClr val="0073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6172230A-8EE4-46AA-A65E-CFAC46AEF7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57" y="1428964"/>
            <a:ext cx="514704" cy="85199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85A2D0E4-C354-42F3-B852-D509313494BD}"/>
              </a:ext>
            </a:extLst>
          </p:cNvPr>
          <p:cNvSpPr txBox="1"/>
          <p:nvPr/>
        </p:nvSpPr>
        <p:spPr>
          <a:xfrm>
            <a:off x="5635059" y="2451047"/>
            <a:ext cx="62016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2000" b="1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Baixos níveis </a:t>
            </a:r>
            <a:r>
              <a:rPr lang="pt-BR" sz="2000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vitamina B12 e Ácido Fólico (B9) estão diretamente </a:t>
            </a:r>
            <a:r>
              <a:rPr lang="pt-BR" sz="2000" b="1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relacionados a elevados níveis de homocisteína do plasma.</a:t>
            </a:r>
            <a:r>
              <a:rPr lang="pt-BR" sz="2000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 que causam </a:t>
            </a:r>
            <a:r>
              <a:rPr lang="pt-BR" sz="2000" b="1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declínio da função cognitiva</a:t>
            </a:r>
            <a:r>
              <a:rPr lang="pt-BR" sz="2000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Manter os níveis dessas vitaminas no sangue auxiliam a prevenir e modular o declínio cognitivo.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037B239-24D0-4B7A-95DD-236163E343CB}"/>
              </a:ext>
            </a:extLst>
          </p:cNvPr>
          <p:cNvSpPr txBox="1"/>
          <p:nvPr/>
        </p:nvSpPr>
        <p:spPr>
          <a:xfrm>
            <a:off x="5737316" y="4582708"/>
            <a:ext cx="6132014" cy="163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pt-BR" sz="2000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 </a:t>
            </a:r>
            <a:r>
              <a:rPr lang="pt-BR" sz="2000" b="1" dirty="0" err="1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taurato</a:t>
            </a:r>
            <a:r>
              <a:rPr lang="pt-BR" sz="2000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favorece o </a:t>
            </a:r>
            <a:r>
              <a:rPr lang="pt-BR" sz="2000" b="1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RELAXAMENTO</a:t>
            </a:r>
            <a:r>
              <a:rPr lang="pt-BR" sz="2000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CAPACIDADE de concentração. Junto ao </a:t>
            </a:r>
            <a:r>
              <a:rPr lang="pt-BR" sz="2000" b="1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magnésio</a:t>
            </a:r>
            <a:r>
              <a:rPr lang="pt-BR" sz="2000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protegem da </a:t>
            </a:r>
            <a:r>
              <a:rPr lang="pt-BR" sz="2000" b="1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excitação neuronal excessiva </a:t>
            </a:r>
            <a:r>
              <a:rPr lang="pt-BR" sz="2000" dirty="0">
                <a:solidFill>
                  <a:srgbClr val="00736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auxiliam na plasticidade neuronal, ou seja, na capacidade adaptativa dos neurônios.</a:t>
            </a:r>
          </a:p>
        </p:txBody>
      </p:sp>
    </p:spTree>
    <p:extLst>
      <p:ext uri="{BB962C8B-B14F-4D97-AF65-F5344CB8AC3E}">
        <p14:creationId xmlns:p14="http://schemas.microsoft.com/office/powerpoint/2010/main" val="908535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67B1DCD-97F5-492C-B3FC-0B335138F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30" y="199504"/>
            <a:ext cx="4986000" cy="937783"/>
          </a:xfrm>
          <a:prstGeom prst="rect">
            <a:avLst/>
          </a:prstGeom>
        </p:spPr>
      </p:pic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80789793-6BE2-4133-BD02-8FD29C268C1E}"/>
              </a:ext>
            </a:extLst>
          </p:cNvPr>
          <p:cNvSpPr/>
          <p:nvPr/>
        </p:nvSpPr>
        <p:spPr>
          <a:xfrm>
            <a:off x="7679347" y="3474433"/>
            <a:ext cx="2373059" cy="150687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AA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CE12B82-074B-417D-B106-F291B00DC08F}"/>
              </a:ext>
            </a:extLst>
          </p:cNvPr>
          <p:cNvGrpSpPr/>
          <p:nvPr/>
        </p:nvGrpSpPr>
        <p:grpSpPr>
          <a:xfrm>
            <a:off x="6113470" y="1137287"/>
            <a:ext cx="2857500" cy="2857500"/>
            <a:chOff x="6235745" y="798869"/>
            <a:chExt cx="2630131" cy="2630131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D707A93-3B3B-4AA7-934C-985FD3FE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45" y="798869"/>
              <a:ext cx="2630131" cy="2630131"/>
            </a:xfrm>
            <a:prstGeom prst="rect">
              <a:avLst/>
            </a:prstGeom>
          </p:spPr>
        </p:pic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7C54340F-B4A5-46D8-B2AE-1FE1734FA56C}"/>
                </a:ext>
              </a:extLst>
            </p:cNvPr>
            <p:cNvSpPr/>
            <p:nvPr/>
          </p:nvSpPr>
          <p:spPr>
            <a:xfrm>
              <a:off x="6632922" y="1502230"/>
              <a:ext cx="1829080" cy="1227600"/>
            </a:xfrm>
            <a:prstGeom prst="ellipse">
              <a:avLst/>
            </a:prstGeom>
            <a:solidFill>
              <a:srgbClr val="00AA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Preserva funções cognitivas</a:t>
              </a:r>
            </a:p>
            <a:p>
              <a:pPr algn="ctr"/>
              <a:endPara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66BE766-65DB-4BA1-AF3C-387EC33343A3}"/>
              </a:ext>
            </a:extLst>
          </p:cNvPr>
          <p:cNvGrpSpPr/>
          <p:nvPr/>
        </p:nvGrpSpPr>
        <p:grpSpPr>
          <a:xfrm>
            <a:off x="9047704" y="3794462"/>
            <a:ext cx="2857500" cy="2857500"/>
            <a:chOff x="8621662" y="2912803"/>
            <a:chExt cx="2630131" cy="2630131"/>
          </a:xfrm>
        </p:grpSpPr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39FB0AF5-FCFA-4A3B-B167-DFB251424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21662" y="2912803"/>
              <a:ext cx="2630131" cy="2630131"/>
            </a:xfrm>
            <a:prstGeom prst="rect">
              <a:avLst/>
            </a:prstGeom>
          </p:spPr>
        </p:pic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D4041700-B811-4CB0-A3E7-ECB6AE698A32}"/>
                </a:ext>
              </a:extLst>
            </p:cNvPr>
            <p:cNvSpPr/>
            <p:nvPr/>
          </p:nvSpPr>
          <p:spPr>
            <a:xfrm>
              <a:off x="9062359" y="3608614"/>
              <a:ext cx="1829080" cy="1227600"/>
            </a:xfrm>
            <a:prstGeom prst="ellipse">
              <a:avLst/>
            </a:prstGeom>
            <a:solidFill>
              <a:srgbClr val="00AA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t-B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Contribui na manutenção dos neurônios</a:t>
              </a:r>
            </a:p>
            <a:p>
              <a:pPr algn="ctr"/>
              <a:endParaRPr lang="pt-BR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4076FE91-DA89-462A-9B92-1D2FBB1698BE}"/>
              </a:ext>
            </a:extLst>
          </p:cNvPr>
          <p:cNvGrpSpPr/>
          <p:nvPr/>
        </p:nvGrpSpPr>
        <p:grpSpPr>
          <a:xfrm>
            <a:off x="255809" y="1240639"/>
            <a:ext cx="2857500" cy="2857500"/>
            <a:chOff x="578127" y="1433442"/>
            <a:chExt cx="2630131" cy="2630131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136AED36-E5A8-4D60-B977-051180DE8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127" y="1433442"/>
              <a:ext cx="2630131" cy="2630131"/>
            </a:xfrm>
            <a:prstGeom prst="rect">
              <a:avLst/>
            </a:prstGeom>
          </p:spPr>
        </p:pic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2EFAE0B3-4A44-43EC-8156-FDC3839B3C77}"/>
                </a:ext>
              </a:extLst>
            </p:cNvPr>
            <p:cNvSpPr/>
            <p:nvPr/>
          </p:nvSpPr>
          <p:spPr>
            <a:xfrm>
              <a:off x="993390" y="2124478"/>
              <a:ext cx="1829120" cy="1229327"/>
            </a:xfrm>
            <a:prstGeom prst="ellipse">
              <a:avLst/>
            </a:prstGeom>
            <a:solidFill>
              <a:srgbClr val="00AA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979488"/>
              <a:r>
                <a:rPr lang="pt-B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Contribui na concentração e aprendizado</a:t>
              </a:r>
            </a:p>
            <a:p>
              <a:pPr algn="ctr"/>
              <a:endPara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50C8D9F-74EF-487A-8817-72BD61D5E829}"/>
              </a:ext>
            </a:extLst>
          </p:cNvPr>
          <p:cNvGrpSpPr/>
          <p:nvPr/>
        </p:nvGrpSpPr>
        <p:grpSpPr>
          <a:xfrm>
            <a:off x="3190043" y="3800996"/>
            <a:ext cx="2857500" cy="2857500"/>
            <a:chOff x="4985310" y="3229733"/>
            <a:chExt cx="2630131" cy="2630131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459F518D-B452-438B-8B7F-DBF269CA4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310" y="3229733"/>
              <a:ext cx="2630131" cy="2630131"/>
            </a:xfrm>
            <a:prstGeom prst="rect">
              <a:avLst/>
            </a:prstGeom>
          </p:spPr>
        </p:pic>
        <p:sp>
          <p:nvSpPr>
            <p:cNvPr id="21" name="Elipse 20">
              <a:extLst>
                <a:ext uri="{FF2B5EF4-FFF2-40B4-BE49-F238E27FC236}">
                  <a16:creationId xmlns:a16="http://schemas.microsoft.com/office/drawing/2014/main" id="{8C6BB0BF-952B-4139-92B9-E61A7B16AD65}"/>
                </a:ext>
              </a:extLst>
            </p:cNvPr>
            <p:cNvSpPr/>
            <p:nvPr/>
          </p:nvSpPr>
          <p:spPr>
            <a:xfrm>
              <a:off x="5385545" y="3961059"/>
              <a:ext cx="1829080" cy="1227600"/>
            </a:xfrm>
            <a:prstGeom prst="ellipse">
              <a:avLst/>
            </a:prstGeom>
            <a:solidFill>
              <a:srgbClr val="00AA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t-BR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Colabora na síntese de neurotransmissores</a:t>
              </a:r>
            </a:p>
            <a:p>
              <a:endPara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Imagem 17">
            <a:extLst>
              <a:ext uri="{FF2B5EF4-FFF2-40B4-BE49-F238E27FC236}">
                <a16:creationId xmlns:a16="http://schemas.microsoft.com/office/drawing/2014/main" id="{877AF882-6AE7-4565-9FBB-DD933E1C11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2563" y="6343921"/>
            <a:ext cx="1309568" cy="35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13285</TotalTime>
  <Words>784</Words>
  <Application>Microsoft Office PowerPoint</Application>
  <PresentationFormat>Widescreen</PresentationFormat>
  <Paragraphs>45</Paragraphs>
  <Slides>14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(Corpo)  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Andresa Rodrigues</cp:lastModifiedBy>
  <cp:revision>853</cp:revision>
  <cp:lastPrinted>2023-02-27T17:06:06Z</cp:lastPrinted>
  <dcterms:created xsi:type="dcterms:W3CDTF">2020-01-15T18:52:07Z</dcterms:created>
  <dcterms:modified xsi:type="dcterms:W3CDTF">2024-01-11T17:22:55Z</dcterms:modified>
</cp:coreProperties>
</file>