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26" r:id="rId6"/>
    <p:sldId id="429" r:id="rId7"/>
    <p:sldId id="428" r:id="rId8"/>
    <p:sldId id="422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37"/>
    <a:srgbClr val="451A8D"/>
    <a:srgbClr val="00736B"/>
    <a:srgbClr val="FF4800"/>
    <a:srgbClr val="FFFFFF"/>
    <a:srgbClr val="90B7C8"/>
    <a:srgbClr val="96D608"/>
    <a:srgbClr val="28867D"/>
    <a:srgbClr val="00706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>
        <p:scale>
          <a:sx n="100" d="100"/>
          <a:sy n="100" d="100"/>
        </p:scale>
        <p:origin x="-1110" y="-18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0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DA454-3553-424D-8BE2-DAC31C7322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A96325-ADC6-45DE-A472-30E7B1045E3C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SUPORTE NUTRICIONAL PARA A IMUNIDADE INFANTIL</a:t>
          </a:r>
        </a:p>
      </dgm:t>
    </dgm:pt>
    <dgm:pt modelId="{FCE19427-029A-4702-868E-675FFE271190}" type="parTrans" cxnId="{223975CC-4C71-4CCE-99EC-44411ADB44D8}">
      <dgm:prSet/>
      <dgm:spPr/>
      <dgm:t>
        <a:bodyPr/>
        <a:lstStyle/>
        <a:p>
          <a:endParaRPr lang="pt-BR" sz="16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4D7E1-2D96-4915-8A68-FF03F1DA2306}" type="sibTrans" cxnId="{223975CC-4C71-4CCE-99EC-44411ADB44D8}">
      <dgm:prSet/>
      <dgm:spPr>
        <a:noFill/>
        <a:ln w="38100">
          <a:solidFill>
            <a:srgbClr val="FF7037"/>
          </a:solidFill>
        </a:ln>
      </dgm:spPr>
      <dgm:t>
        <a:bodyPr/>
        <a:lstStyle/>
        <a:p>
          <a:endParaRPr lang="pt-BR" sz="16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8C5EE-C71E-405E-BCDE-314406AD9408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NÃO É MEDICAMENTO E PODE SER CONSUMIDO TODOS OS DIAS</a:t>
          </a:r>
        </a:p>
      </dgm:t>
    </dgm:pt>
    <dgm:pt modelId="{65A4138A-DBF0-4F17-A80A-94D256BB4C31}" type="parTrans" cxnId="{6D4FBBC7-2A7F-49E4-AE7D-15B3CFE2B01D}">
      <dgm:prSet/>
      <dgm:spPr/>
      <dgm:t>
        <a:bodyPr/>
        <a:lstStyle/>
        <a:p>
          <a:endParaRPr lang="pt-BR" sz="16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3302A-8D98-4890-8FD0-C1C4415322F7}" type="sibTrans" cxnId="{6D4FBBC7-2A7F-49E4-AE7D-15B3CFE2B01D}">
      <dgm:prSet/>
      <dgm:spPr/>
      <dgm:t>
        <a:bodyPr/>
        <a:lstStyle/>
        <a:p>
          <a:endParaRPr lang="pt-BR" sz="16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077C4-67E7-484E-BF14-91F3D6FFE5D3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AUXILIA NO FORTALECIMENTO DO SISTEMA IMUNE</a:t>
          </a:r>
        </a:p>
      </dgm:t>
    </dgm:pt>
    <dgm:pt modelId="{8882D681-5F11-4CBD-9355-1903CD28D9FD}" type="parTrans" cxnId="{B0308C2F-F366-4004-AE46-6E9A28D25C36}">
      <dgm:prSet/>
      <dgm:spPr/>
      <dgm:t>
        <a:bodyPr/>
        <a:lstStyle/>
        <a:p>
          <a:endParaRPr lang="pt-BR" sz="16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ECF9C-9204-4645-A9E4-4DB2E06BCD50}" type="sibTrans" cxnId="{B0308C2F-F366-4004-AE46-6E9A28D25C36}">
      <dgm:prSet/>
      <dgm:spPr/>
      <dgm:t>
        <a:bodyPr/>
        <a:lstStyle/>
        <a:p>
          <a:endParaRPr lang="pt-BR" sz="16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4D6EE-74AB-4FA0-A8B0-95EB19D7A6E6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REFORÇO PARA AS DEFESAS DO ORGANISMO</a:t>
          </a:r>
        </a:p>
      </dgm:t>
    </dgm:pt>
    <dgm:pt modelId="{E769D320-6061-4A2A-83EA-3C38E5416FF4}" type="parTrans" cxnId="{2A8A6192-6C24-4B44-A1E2-D0C57D8211D8}">
      <dgm:prSet/>
      <dgm:spPr/>
      <dgm:t>
        <a:bodyPr/>
        <a:lstStyle/>
        <a:p>
          <a:endParaRPr lang="pt-BR" sz="1600"/>
        </a:p>
      </dgm:t>
    </dgm:pt>
    <dgm:pt modelId="{675983FA-1CE9-4B0B-8CFA-4220E14F2E82}" type="sibTrans" cxnId="{2A8A6192-6C24-4B44-A1E2-D0C57D8211D8}">
      <dgm:prSet/>
      <dgm:spPr/>
      <dgm:t>
        <a:bodyPr/>
        <a:lstStyle/>
        <a:p>
          <a:endParaRPr lang="pt-BR" sz="1600"/>
        </a:p>
      </dgm:t>
    </dgm:pt>
    <dgm:pt modelId="{4781DB8C-D5AA-40AB-8D0C-8EBEB4BED097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COM CORANTE NATURAL BETACAROTENO</a:t>
          </a:r>
          <a:endParaRPr lang="pt-BR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B3011-77B2-44A4-8C5D-D30D002996EE}" type="parTrans" cxnId="{24C657D2-87D6-4F3B-B9D5-A7A48447AC6C}">
      <dgm:prSet/>
      <dgm:spPr/>
      <dgm:t>
        <a:bodyPr/>
        <a:lstStyle/>
        <a:p>
          <a:endParaRPr lang="pt-BR" sz="1600"/>
        </a:p>
      </dgm:t>
    </dgm:pt>
    <dgm:pt modelId="{04EF46A1-1F73-4A87-A37D-3031F9E8386B}" type="sibTrans" cxnId="{24C657D2-87D6-4F3B-B9D5-A7A48447AC6C}">
      <dgm:prSet/>
      <dgm:spPr/>
      <dgm:t>
        <a:bodyPr/>
        <a:lstStyle/>
        <a:p>
          <a:endParaRPr lang="pt-BR" sz="1600"/>
        </a:p>
      </dgm:t>
    </dgm:pt>
    <dgm:pt modelId="{CFA0FC6B-1848-499B-831A-EDB15047402D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ADOÇADO COM SUCRALOSE, NÃO CAUSA CÁRIES</a:t>
          </a:r>
          <a:endParaRPr lang="pt-BR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BABE1E-7260-4C2A-8914-1D536F4FD444}" type="parTrans" cxnId="{0B7E4035-5BED-4AD7-A727-B3E1300C08EE}">
      <dgm:prSet/>
      <dgm:spPr/>
      <dgm:t>
        <a:bodyPr/>
        <a:lstStyle/>
        <a:p>
          <a:endParaRPr lang="pt-BR" sz="1600"/>
        </a:p>
      </dgm:t>
    </dgm:pt>
    <dgm:pt modelId="{9259DEBC-8317-43F7-8253-1D72564C94D4}" type="sibTrans" cxnId="{0B7E4035-5BED-4AD7-A727-B3E1300C08EE}">
      <dgm:prSet/>
      <dgm:spPr/>
      <dgm:t>
        <a:bodyPr/>
        <a:lstStyle/>
        <a:p>
          <a:endParaRPr lang="pt-BR" sz="1600"/>
        </a:p>
      </dgm:t>
    </dgm:pt>
    <dgm:pt modelId="{A70082E3-B4E6-488A-A445-23EDD22B992C}" type="pres">
      <dgm:prSet presAssocID="{64ADA454-3553-424D-8BE2-DAC31C73220A}" presName="Name0" presStyleCnt="0">
        <dgm:presLayoutVars>
          <dgm:dir/>
          <dgm:resizeHandles val="exact"/>
        </dgm:presLayoutVars>
      </dgm:prSet>
      <dgm:spPr/>
    </dgm:pt>
    <dgm:pt modelId="{529F8921-C535-427B-BE0D-5E82D5ABE4DA}" type="pres">
      <dgm:prSet presAssocID="{64ADA454-3553-424D-8BE2-DAC31C73220A}" presName="cycle" presStyleCnt="0"/>
      <dgm:spPr/>
    </dgm:pt>
    <dgm:pt modelId="{CEF142D2-FB5B-4E45-96E6-2CF3D4E92B96}" type="pres">
      <dgm:prSet presAssocID="{92A96325-ADC6-45DE-A472-30E7B1045E3C}" presName="nodeFirstNode" presStyleLbl="node1" presStyleIdx="0" presStyleCnt="6">
        <dgm:presLayoutVars>
          <dgm:bulletEnabled val="1"/>
        </dgm:presLayoutVars>
      </dgm:prSet>
      <dgm:spPr/>
    </dgm:pt>
    <dgm:pt modelId="{E5BE77FC-BAA3-4405-A3E7-5F2BD4155F75}" type="pres">
      <dgm:prSet presAssocID="{15E4D7E1-2D96-4915-8A68-FF03F1DA2306}" presName="sibTransFirstNode" presStyleLbl="bgShp" presStyleIdx="0" presStyleCnt="1"/>
      <dgm:spPr/>
    </dgm:pt>
    <dgm:pt modelId="{B324A46C-0F98-4A68-B4AA-B30CAC108CC0}" type="pres">
      <dgm:prSet presAssocID="{BDE4D6EE-74AB-4FA0-A8B0-95EB19D7A6E6}" presName="nodeFollowingNodes" presStyleLbl="node1" presStyleIdx="1" presStyleCnt="6">
        <dgm:presLayoutVars>
          <dgm:bulletEnabled val="1"/>
        </dgm:presLayoutVars>
      </dgm:prSet>
      <dgm:spPr/>
    </dgm:pt>
    <dgm:pt modelId="{B9A29103-F0F7-4528-B178-E4741A54E6FE}" type="pres">
      <dgm:prSet presAssocID="{F068C5EE-C71E-405E-BCDE-314406AD9408}" presName="nodeFollowingNodes" presStyleLbl="node1" presStyleIdx="2" presStyleCnt="6">
        <dgm:presLayoutVars>
          <dgm:bulletEnabled val="1"/>
        </dgm:presLayoutVars>
      </dgm:prSet>
      <dgm:spPr/>
    </dgm:pt>
    <dgm:pt modelId="{BC9EA51A-D073-4902-8301-995A3E60EA77}" type="pres">
      <dgm:prSet presAssocID="{674077C4-67E7-484E-BF14-91F3D6FFE5D3}" presName="nodeFollowingNodes" presStyleLbl="node1" presStyleIdx="3" presStyleCnt="6">
        <dgm:presLayoutVars>
          <dgm:bulletEnabled val="1"/>
        </dgm:presLayoutVars>
      </dgm:prSet>
      <dgm:spPr/>
    </dgm:pt>
    <dgm:pt modelId="{9BDC9366-0418-4667-81B7-63629D9FF307}" type="pres">
      <dgm:prSet presAssocID="{4781DB8C-D5AA-40AB-8D0C-8EBEB4BED097}" presName="nodeFollowingNodes" presStyleLbl="node1" presStyleIdx="4" presStyleCnt="6">
        <dgm:presLayoutVars>
          <dgm:bulletEnabled val="1"/>
        </dgm:presLayoutVars>
      </dgm:prSet>
      <dgm:spPr/>
    </dgm:pt>
    <dgm:pt modelId="{C200AE16-BB5E-4678-902A-2657D658CB37}" type="pres">
      <dgm:prSet presAssocID="{CFA0FC6B-1848-499B-831A-EDB15047402D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6D3D801D-9565-452B-8EF8-12CDEF2E4FFB}" type="presOf" srcId="{4781DB8C-D5AA-40AB-8D0C-8EBEB4BED097}" destId="{9BDC9366-0418-4667-81B7-63629D9FF307}" srcOrd="0" destOrd="0" presId="urn:microsoft.com/office/officeart/2005/8/layout/cycle3"/>
    <dgm:cxn modelId="{B0308C2F-F366-4004-AE46-6E9A28D25C36}" srcId="{64ADA454-3553-424D-8BE2-DAC31C73220A}" destId="{674077C4-67E7-484E-BF14-91F3D6FFE5D3}" srcOrd="3" destOrd="0" parTransId="{8882D681-5F11-4CBD-9355-1903CD28D9FD}" sibTransId="{DEAECF9C-9204-4645-A9E4-4DB2E06BCD50}"/>
    <dgm:cxn modelId="{0B7E4035-5BED-4AD7-A727-B3E1300C08EE}" srcId="{64ADA454-3553-424D-8BE2-DAC31C73220A}" destId="{CFA0FC6B-1848-499B-831A-EDB15047402D}" srcOrd="5" destOrd="0" parTransId="{DBBABE1E-7260-4C2A-8914-1D536F4FD444}" sibTransId="{9259DEBC-8317-43F7-8253-1D72564C94D4}"/>
    <dgm:cxn modelId="{2BB18041-1DEF-4807-89CF-F5F6C99195F6}" type="presOf" srcId="{64ADA454-3553-424D-8BE2-DAC31C73220A}" destId="{A70082E3-B4E6-488A-A445-23EDD22B992C}" srcOrd="0" destOrd="0" presId="urn:microsoft.com/office/officeart/2005/8/layout/cycle3"/>
    <dgm:cxn modelId="{A4EE5C42-40C4-49D2-9A73-34C158D2017E}" type="presOf" srcId="{CFA0FC6B-1848-499B-831A-EDB15047402D}" destId="{C200AE16-BB5E-4678-902A-2657D658CB37}" srcOrd="0" destOrd="0" presId="urn:microsoft.com/office/officeart/2005/8/layout/cycle3"/>
    <dgm:cxn modelId="{AAD45A67-0B1B-4916-81E1-A8D3859DD58C}" type="presOf" srcId="{F068C5EE-C71E-405E-BCDE-314406AD9408}" destId="{B9A29103-F0F7-4528-B178-E4741A54E6FE}" srcOrd="0" destOrd="0" presId="urn:microsoft.com/office/officeart/2005/8/layout/cycle3"/>
    <dgm:cxn modelId="{6BE4D46E-3DB9-40D3-AA57-CEC46207FB23}" type="presOf" srcId="{674077C4-67E7-484E-BF14-91F3D6FFE5D3}" destId="{BC9EA51A-D073-4902-8301-995A3E60EA77}" srcOrd="0" destOrd="0" presId="urn:microsoft.com/office/officeart/2005/8/layout/cycle3"/>
    <dgm:cxn modelId="{58FD5B7C-DB37-4693-8CA9-7FE8ED519B4E}" type="presOf" srcId="{92A96325-ADC6-45DE-A472-30E7B1045E3C}" destId="{CEF142D2-FB5B-4E45-96E6-2CF3D4E92B96}" srcOrd="0" destOrd="0" presId="urn:microsoft.com/office/officeart/2005/8/layout/cycle3"/>
    <dgm:cxn modelId="{2A8A6192-6C24-4B44-A1E2-D0C57D8211D8}" srcId="{64ADA454-3553-424D-8BE2-DAC31C73220A}" destId="{BDE4D6EE-74AB-4FA0-A8B0-95EB19D7A6E6}" srcOrd="1" destOrd="0" parTransId="{E769D320-6061-4A2A-83EA-3C38E5416FF4}" sibTransId="{675983FA-1CE9-4B0B-8CFA-4220E14F2E82}"/>
    <dgm:cxn modelId="{DECDC4B0-91F3-4701-B95C-65B5473CACBA}" type="presOf" srcId="{15E4D7E1-2D96-4915-8A68-FF03F1DA2306}" destId="{E5BE77FC-BAA3-4405-A3E7-5F2BD4155F75}" srcOrd="0" destOrd="0" presId="urn:microsoft.com/office/officeart/2005/8/layout/cycle3"/>
    <dgm:cxn modelId="{6D4FBBC7-2A7F-49E4-AE7D-15B3CFE2B01D}" srcId="{64ADA454-3553-424D-8BE2-DAC31C73220A}" destId="{F068C5EE-C71E-405E-BCDE-314406AD9408}" srcOrd="2" destOrd="0" parTransId="{65A4138A-DBF0-4F17-A80A-94D256BB4C31}" sibTransId="{A2A3302A-8D98-4890-8FD0-C1C4415322F7}"/>
    <dgm:cxn modelId="{223975CC-4C71-4CCE-99EC-44411ADB44D8}" srcId="{64ADA454-3553-424D-8BE2-DAC31C73220A}" destId="{92A96325-ADC6-45DE-A472-30E7B1045E3C}" srcOrd="0" destOrd="0" parTransId="{FCE19427-029A-4702-868E-675FFE271190}" sibTransId="{15E4D7E1-2D96-4915-8A68-FF03F1DA2306}"/>
    <dgm:cxn modelId="{24C657D2-87D6-4F3B-B9D5-A7A48447AC6C}" srcId="{64ADA454-3553-424D-8BE2-DAC31C73220A}" destId="{4781DB8C-D5AA-40AB-8D0C-8EBEB4BED097}" srcOrd="4" destOrd="0" parTransId="{D1CB3011-77B2-44A4-8C5D-D30D002996EE}" sibTransId="{04EF46A1-1F73-4A87-A37D-3031F9E8386B}"/>
    <dgm:cxn modelId="{AE2901D5-EDF1-4779-9D07-CF45BFE36902}" type="presOf" srcId="{BDE4D6EE-74AB-4FA0-A8B0-95EB19D7A6E6}" destId="{B324A46C-0F98-4A68-B4AA-B30CAC108CC0}" srcOrd="0" destOrd="0" presId="urn:microsoft.com/office/officeart/2005/8/layout/cycle3"/>
    <dgm:cxn modelId="{7B69B99C-A76E-404A-ADB6-C9F8602C3D10}" type="presParOf" srcId="{A70082E3-B4E6-488A-A445-23EDD22B992C}" destId="{529F8921-C535-427B-BE0D-5E82D5ABE4DA}" srcOrd="0" destOrd="0" presId="urn:microsoft.com/office/officeart/2005/8/layout/cycle3"/>
    <dgm:cxn modelId="{13AE2F85-AEBA-4F7B-91E4-8191C391E638}" type="presParOf" srcId="{529F8921-C535-427B-BE0D-5E82D5ABE4DA}" destId="{CEF142D2-FB5B-4E45-96E6-2CF3D4E92B96}" srcOrd="0" destOrd="0" presId="urn:microsoft.com/office/officeart/2005/8/layout/cycle3"/>
    <dgm:cxn modelId="{F0A188B7-F666-44FB-9569-EA7A5C7719D9}" type="presParOf" srcId="{529F8921-C535-427B-BE0D-5E82D5ABE4DA}" destId="{E5BE77FC-BAA3-4405-A3E7-5F2BD4155F75}" srcOrd="1" destOrd="0" presId="urn:microsoft.com/office/officeart/2005/8/layout/cycle3"/>
    <dgm:cxn modelId="{02FC885F-5830-41EA-A86B-1CDE0CF7C935}" type="presParOf" srcId="{529F8921-C535-427B-BE0D-5E82D5ABE4DA}" destId="{B324A46C-0F98-4A68-B4AA-B30CAC108CC0}" srcOrd="2" destOrd="0" presId="urn:microsoft.com/office/officeart/2005/8/layout/cycle3"/>
    <dgm:cxn modelId="{6B1957E6-3258-4D38-95D4-F547B3EEF1BB}" type="presParOf" srcId="{529F8921-C535-427B-BE0D-5E82D5ABE4DA}" destId="{B9A29103-F0F7-4528-B178-E4741A54E6FE}" srcOrd="3" destOrd="0" presId="urn:microsoft.com/office/officeart/2005/8/layout/cycle3"/>
    <dgm:cxn modelId="{DFB8C576-3C70-4BE2-8EFD-94485D628FCA}" type="presParOf" srcId="{529F8921-C535-427B-BE0D-5E82D5ABE4DA}" destId="{BC9EA51A-D073-4902-8301-995A3E60EA77}" srcOrd="4" destOrd="0" presId="urn:microsoft.com/office/officeart/2005/8/layout/cycle3"/>
    <dgm:cxn modelId="{D57A9541-2997-4818-A97C-A5648A9D0FA8}" type="presParOf" srcId="{529F8921-C535-427B-BE0D-5E82D5ABE4DA}" destId="{9BDC9366-0418-4667-81B7-63629D9FF307}" srcOrd="5" destOrd="0" presId="urn:microsoft.com/office/officeart/2005/8/layout/cycle3"/>
    <dgm:cxn modelId="{F0E6A411-BDB4-4E4B-B57B-9D49EDC76BA5}" type="presParOf" srcId="{529F8921-C535-427B-BE0D-5E82D5ABE4DA}" destId="{C200AE16-BB5E-4678-902A-2657D658CB3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E77FC-BAA3-4405-A3E7-5F2BD4155F75}">
      <dsp:nvSpPr>
        <dsp:cNvPr id="0" name=""/>
        <dsp:cNvSpPr/>
      </dsp:nvSpPr>
      <dsp:spPr>
        <a:xfrm>
          <a:off x="1911030" y="-5457"/>
          <a:ext cx="6408699" cy="6408699"/>
        </a:xfrm>
        <a:prstGeom prst="circularArrow">
          <a:avLst>
            <a:gd name="adj1" fmla="val 5274"/>
            <a:gd name="adj2" fmla="val 312630"/>
            <a:gd name="adj3" fmla="val 14205476"/>
            <a:gd name="adj4" fmla="val 17140288"/>
            <a:gd name="adj5" fmla="val 5477"/>
          </a:avLst>
        </a:prstGeom>
        <a:noFill/>
        <a:ln w="38100">
          <a:solidFill>
            <a:srgbClr val="FF703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142D2-FB5B-4E45-96E6-2CF3D4E92B96}">
      <dsp:nvSpPr>
        <dsp:cNvPr id="0" name=""/>
        <dsp:cNvSpPr/>
      </dsp:nvSpPr>
      <dsp:spPr>
        <a:xfrm>
          <a:off x="3881494" y="1957"/>
          <a:ext cx="2467771" cy="1233885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SUPORTE NUTRICIONAL PARA A IMUNIDADE INFANTIL</a:t>
          </a:r>
        </a:p>
      </dsp:txBody>
      <dsp:txXfrm>
        <a:off x="3941727" y="62190"/>
        <a:ext cx="2347305" cy="1113419"/>
      </dsp:txXfrm>
    </dsp:sp>
    <dsp:sp modelId="{B324A46C-0F98-4A68-B4AA-B30CAC108CC0}">
      <dsp:nvSpPr>
        <dsp:cNvPr id="0" name=""/>
        <dsp:cNvSpPr/>
      </dsp:nvSpPr>
      <dsp:spPr>
        <a:xfrm>
          <a:off x="6133054" y="1301896"/>
          <a:ext cx="2467771" cy="1233885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REFORÇO PARA AS DEFESAS DO ORGANISMO</a:t>
          </a:r>
        </a:p>
      </dsp:txBody>
      <dsp:txXfrm>
        <a:off x="6193287" y="1362129"/>
        <a:ext cx="2347305" cy="1113419"/>
      </dsp:txXfrm>
    </dsp:sp>
    <dsp:sp modelId="{B9A29103-F0F7-4528-B178-E4741A54E6FE}">
      <dsp:nvSpPr>
        <dsp:cNvPr id="0" name=""/>
        <dsp:cNvSpPr/>
      </dsp:nvSpPr>
      <dsp:spPr>
        <a:xfrm>
          <a:off x="6133054" y="3901774"/>
          <a:ext cx="2467771" cy="1233885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NÃO É MEDICAMENTO E PODE SER CONSUMIDO TODOS OS DIAS</a:t>
          </a:r>
        </a:p>
      </dsp:txBody>
      <dsp:txXfrm>
        <a:off x="6193287" y="3962007"/>
        <a:ext cx="2347305" cy="1113419"/>
      </dsp:txXfrm>
    </dsp:sp>
    <dsp:sp modelId="{BC9EA51A-D073-4902-8301-995A3E60EA77}">
      <dsp:nvSpPr>
        <dsp:cNvPr id="0" name=""/>
        <dsp:cNvSpPr/>
      </dsp:nvSpPr>
      <dsp:spPr>
        <a:xfrm>
          <a:off x="3881494" y="5201713"/>
          <a:ext cx="2467771" cy="1233885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AUXILIA NO FORTALECIMENTO DO SISTEMA IMUNE</a:t>
          </a:r>
        </a:p>
      </dsp:txBody>
      <dsp:txXfrm>
        <a:off x="3941727" y="5261946"/>
        <a:ext cx="2347305" cy="1113419"/>
      </dsp:txXfrm>
    </dsp:sp>
    <dsp:sp modelId="{9BDC9366-0418-4667-81B7-63629D9FF307}">
      <dsp:nvSpPr>
        <dsp:cNvPr id="0" name=""/>
        <dsp:cNvSpPr/>
      </dsp:nvSpPr>
      <dsp:spPr>
        <a:xfrm>
          <a:off x="1629933" y="3901774"/>
          <a:ext cx="2467771" cy="1233885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COM CORANTE NATURAL BETACAROTENO</a:t>
          </a:r>
          <a:endParaRPr lang="pt-BR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0166" y="3962007"/>
        <a:ext cx="2347305" cy="1113419"/>
      </dsp:txXfrm>
    </dsp:sp>
    <dsp:sp modelId="{C200AE16-BB5E-4678-902A-2657D658CB37}">
      <dsp:nvSpPr>
        <dsp:cNvPr id="0" name=""/>
        <dsp:cNvSpPr/>
      </dsp:nvSpPr>
      <dsp:spPr>
        <a:xfrm>
          <a:off x="1629933" y="1301896"/>
          <a:ext cx="2467771" cy="1233885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ADOÇADO COM SUCRALOSE, NÃO CAUSA CÁRIES</a:t>
          </a:r>
          <a:endParaRPr lang="pt-BR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0166" y="1362129"/>
        <a:ext cx="2347305" cy="111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08ACB85-F15E-4011-AD64-C701E2F973A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50" y="108526"/>
            <a:ext cx="971995" cy="661032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27/03/2024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64C41BF-9C7E-474E-BD3E-51F4D2E2A9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F4CE7279-6732-4CA2-9F62-65F45FB44C6B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451A8D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739409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252553" y="1226940"/>
            <a:ext cx="6451120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com copo dosador.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6288405" y="4956581"/>
            <a:ext cx="575982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4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Ascórbico, Sulfato de Zinco, Cloridrato de Piridoxina, Sulfato de Cobre, Ácido Fólico, Colecalciferol e Cianocobalamina. Conservante Benzoato de Sódio, Edulcorante Sucralose, Acidulante Ácido Cítrico, Corante Natural Betacaroteno. Veículos: Água e Sorbitol 70%. Aroma Idêntico ao Natural de Laranja. </a:t>
            </a:r>
            <a:r>
              <a:rPr lang="pt-BR" sz="14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CONTÉM AROMATIZANTE</a:t>
            </a:r>
            <a:r>
              <a:rPr lang="pt-BR" sz="14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b="1" baseline="30000" dirty="0">
              <a:solidFill>
                <a:srgbClr val="007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AAD3EDE-ABFC-4630-A09E-0B8563EF3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08" y="197546"/>
            <a:ext cx="3502705" cy="658800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4C5196E-BE92-4433-8CEC-F1A20E5BC773}"/>
              </a:ext>
            </a:extLst>
          </p:cNvPr>
          <p:cNvGrpSpPr/>
          <p:nvPr/>
        </p:nvGrpSpPr>
        <p:grpSpPr>
          <a:xfrm>
            <a:off x="718517" y="2169013"/>
            <a:ext cx="3363626" cy="3895807"/>
            <a:chOff x="718517" y="2169013"/>
            <a:chExt cx="3363626" cy="389580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D206702-C1F1-4364-BC02-A930CB9FC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0" t="11783" r="27387" b="15581"/>
            <a:stretch/>
          </p:blipFill>
          <p:spPr>
            <a:xfrm>
              <a:off x="718517" y="2169013"/>
              <a:ext cx="2311817" cy="389580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1298A49-686E-429F-85F0-DF7653A14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0" r="34378"/>
            <a:stretch/>
          </p:blipFill>
          <p:spPr>
            <a:xfrm>
              <a:off x="2608415" y="2774812"/>
              <a:ext cx="1473728" cy="3290008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8BE2975-311F-420B-9632-4BBD04961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05" y="2048512"/>
            <a:ext cx="5759820" cy="2760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451A8D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8D4046-0BB9-41CE-B0E0-58BCB6B74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5" y="704848"/>
            <a:ext cx="3971081" cy="5555915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EAC4E45-B595-4F0C-A324-74B6669BFAAC}"/>
              </a:ext>
            </a:extLst>
          </p:cNvPr>
          <p:cNvGrpSpPr/>
          <p:nvPr/>
        </p:nvGrpSpPr>
        <p:grpSpPr>
          <a:xfrm>
            <a:off x="718517" y="2169013"/>
            <a:ext cx="3363626" cy="3895807"/>
            <a:chOff x="718517" y="2169013"/>
            <a:chExt cx="3363626" cy="389580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866E69F-3FA2-439E-9DFD-DEBA17FF7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0" t="11783" r="27387" b="15581"/>
            <a:stretch/>
          </p:blipFill>
          <p:spPr>
            <a:xfrm>
              <a:off x="718517" y="2169013"/>
              <a:ext cx="2311817" cy="3895807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1090660-D735-4447-98C0-CCE848575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0" r="34378"/>
            <a:stretch/>
          </p:blipFill>
          <p:spPr>
            <a:xfrm>
              <a:off x="2608415" y="2774812"/>
              <a:ext cx="1473728" cy="329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E93F8DE-013C-480E-A50C-5AC6FF4C1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1BAE623-1D08-4D3B-AB5B-9568B4B4A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5" y="677317"/>
            <a:ext cx="3971081" cy="555591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B31FAF7C-F0D0-48B9-BDCD-19F765F8D274}"/>
              </a:ext>
            </a:extLst>
          </p:cNvPr>
          <p:cNvSpPr/>
          <p:nvPr/>
        </p:nvSpPr>
        <p:spPr>
          <a:xfrm flipV="1">
            <a:off x="5910957" y="16329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451A8D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E28AEEF-A741-4433-96C1-33CF031CF786}"/>
              </a:ext>
            </a:extLst>
          </p:cNvPr>
          <p:cNvGrpSpPr/>
          <p:nvPr/>
        </p:nvGrpSpPr>
        <p:grpSpPr>
          <a:xfrm>
            <a:off x="8409284" y="2169013"/>
            <a:ext cx="3363626" cy="3895807"/>
            <a:chOff x="718517" y="2169013"/>
            <a:chExt cx="3363626" cy="389580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F094508-EBB4-438C-9CB8-7238BC46A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0" t="11783" r="27387" b="15581"/>
            <a:stretch/>
          </p:blipFill>
          <p:spPr>
            <a:xfrm>
              <a:off x="718517" y="2169013"/>
              <a:ext cx="2311817" cy="3895807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CA372FC-A50F-4729-A426-68FCDAEF4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0" r="34378"/>
            <a:stretch/>
          </p:blipFill>
          <p:spPr>
            <a:xfrm>
              <a:off x="2608415" y="2774812"/>
              <a:ext cx="1473728" cy="329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D760020-CF04-44A9-9335-1EBCC3DFE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7"/>
          <a:stretch/>
        </p:blipFill>
        <p:spPr>
          <a:xfrm>
            <a:off x="4003213" y="301328"/>
            <a:ext cx="3567106" cy="79268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083887" y="1362094"/>
            <a:ext cx="6615536" cy="22301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800" b="1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Munevitan</a:t>
            </a:r>
            <a:r>
              <a:rPr lang="pt-BR" sz="18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Kids </a:t>
            </a:r>
            <a:r>
              <a:rPr lang="pt-BR" sz="18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suplemento alimentar líquido especialmente formulado para crianças. Concentrado com os principais nutrientes, envolvidos na manutenção do sistema imune, auxiliando na recuperação em casos onde o organismo esteja debilitado.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800" dirty="0">
              <a:solidFill>
                <a:srgbClr val="00736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41FEF7-FE4F-4C96-AE7C-897DECEB7194}"/>
              </a:ext>
            </a:extLst>
          </p:cNvPr>
          <p:cNvSpPr txBox="1"/>
          <p:nvPr/>
        </p:nvSpPr>
        <p:spPr>
          <a:xfrm>
            <a:off x="5083888" y="3755568"/>
            <a:ext cx="661553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Munevitan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Kids 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foi pensado e desenvolvido com foco na imunidade infantil. Possui o sabor de laranja, colorido naturalmente com betacaroteno, nutriente ligado ao aumento da imunidade. O suplemento é composto também com zinco, cobre, vitaminas B6, B12, C, D3 e ácido fólico que estão fortemente relacionados à manutenção do sistema imune.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F164ADD-4BA0-4A52-9334-6F895F3D5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r="17387"/>
          <a:stretch>
            <a:fillRect/>
          </a:stretch>
        </p:blipFill>
        <p:spPr>
          <a:xfrm>
            <a:off x="0" y="191048"/>
            <a:ext cx="5083887" cy="6516288"/>
          </a:xfrm>
          <a:custGeom>
            <a:avLst/>
            <a:gdLst>
              <a:gd name="connsiteX0" fmla="*/ 0 w 5373131"/>
              <a:gd name="connsiteY0" fmla="*/ 0 h 6887027"/>
              <a:gd name="connsiteX1" fmla="*/ 4298504 w 5373131"/>
              <a:gd name="connsiteY1" fmla="*/ 0 h 6887027"/>
              <a:gd name="connsiteX2" fmla="*/ 5373131 w 5373131"/>
              <a:gd name="connsiteY2" fmla="*/ 6887027 h 6887027"/>
              <a:gd name="connsiteX3" fmla="*/ 0 w 5373131"/>
              <a:gd name="connsiteY3" fmla="*/ 6887027 h 688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3131" h="6887027">
                <a:moveTo>
                  <a:pt x="0" y="0"/>
                </a:moveTo>
                <a:lnTo>
                  <a:pt x="4298504" y="0"/>
                </a:lnTo>
                <a:lnTo>
                  <a:pt x="5373131" y="6887027"/>
                </a:lnTo>
                <a:lnTo>
                  <a:pt x="0" y="688702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899B943-D21B-4B96-A4D0-50DB629D7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24" y="319897"/>
            <a:ext cx="3502708" cy="6588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5766438" y="1969326"/>
            <a:ext cx="61200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como todas as células do nosso corpo, as células RESPONSÁVEIS pela DEFESA do organismo têm ciclos de vida, ou seja, se degradam para dar lugar a uma nova célula.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5002599" y="1371930"/>
            <a:ext cx="5627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DAS CÉLULAS DE DEFESA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0D2984-DA50-4A7B-A71E-A2180B27C6B8}"/>
              </a:ext>
            </a:extLst>
          </p:cNvPr>
          <p:cNvSpPr txBox="1"/>
          <p:nvPr/>
        </p:nvSpPr>
        <p:spPr>
          <a:xfrm>
            <a:off x="5766438" y="3993490"/>
            <a:ext cx="612000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manutenção da integridade funcional dessas células, alguns micronutrientes são de extrema importância: O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FÓLICO 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é essencial para a FORMAÇÃO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células de defesa 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medula óssea. O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 da FORMAÇÃO dos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anticorpos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D6B4064-E1C1-4C7F-8A3E-932ADC82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64381"/>
            <a:ext cx="5946194" cy="67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2817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778577" y="2222293"/>
            <a:ext cx="6480000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C 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necessária para o FUNCIONAMENTO das células do sistema imune. Sua falta contribui para quadros de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infecções respiratórias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pt-BR" b="0" i="0" dirty="0">
              <a:solidFill>
                <a:srgbClr val="00706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D 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possui importante papel REGULADOR do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 imune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b="0" i="0" dirty="0">
              <a:solidFill>
                <a:srgbClr val="00706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COBRE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auxilia no FUNCIONAMENTO do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 imunológico.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445626" y="1289824"/>
            <a:ext cx="4861161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FUNÇÃO IMUNOLÓGICA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6ED6174-CE04-4D1E-94B9-16FCC0F62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36FAAC-2F8F-44FF-B613-15EDEAED4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50" y="67523"/>
            <a:ext cx="971994" cy="59520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3088CB0-359D-4EF6-8D16-462A32286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13307" r="1493" b="854"/>
          <a:stretch>
            <a:fillRect/>
          </a:stretch>
        </p:blipFill>
        <p:spPr>
          <a:xfrm>
            <a:off x="7871891" y="65311"/>
            <a:ext cx="4306665" cy="6741495"/>
          </a:xfrm>
          <a:custGeom>
            <a:avLst/>
            <a:gdLst>
              <a:gd name="connsiteX0" fmla="*/ 867591 w 4337957"/>
              <a:gd name="connsiteY0" fmla="*/ 0 h 6790477"/>
              <a:gd name="connsiteX1" fmla="*/ 4337957 w 4337957"/>
              <a:gd name="connsiteY1" fmla="*/ 0 h 6790477"/>
              <a:gd name="connsiteX2" fmla="*/ 4337957 w 4337957"/>
              <a:gd name="connsiteY2" fmla="*/ 6790477 h 6790477"/>
              <a:gd name="connsiteX3" fmla="*/ 0 w 4337957"/>
              <a:gd name="connsiteY3" fmla="*/ 6790477 h 679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57" h="6790477">
                <a:moveTo>
                  <a:pt x="867591" y="0"/>
                </a:moveTo>
                <a:lnTo>
                  <a:pt x="4337957" y="0"/>
                </a:lnTo>
                <a:lnTo>
                  <a:pt x="4337957" y="6790477"/>
                </a:lnTo>
                <a:lnTo>
                  <a:pt x="0" y="6790477"/>
                </a:lnTo>
                <a:close/>
              </a:path>
            </a:pathLst>
          </a:cu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FC3343B-9467-4508-BA5D-B477D9567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50" y="108526"/>
            <a:ext cx="971995" cy="66103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D5E0BA6-88EE-4F0B-AF18-D878C12A23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88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832F5BB-4999-458B-B8A0-EB61C5CF0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31" y="319897"/>
            <a:ext cx="3502708" cy="65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5072731" y="2004191"/>
            <a:ext cx="6480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substâncias antioxidantes são NECESSÁRIAS para vários PROCESSOS BIOQUÍMICOS de nosso organismo. Elas auxiliam na PROTEÇÃO dos danos causados pelos radicais livres.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5246841" y="1101015"/>
            <a:ext cx="4510951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ANTIOXIDANTE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75E8EEF-D78D-4F43-813F-A09CA921EB66}"/>
              </a:ext>
            </a:extLst>
          </p:cNvPr>
          <p:cNvSpPr txBox="1"/>
          <p:nvPr/>
        </p:nvSpPr>
        <p:spPr>
          <a:xfrm>
            <a:off x="5072731" y="4265041"/>
            <a:ext cx="6480000" cy="1114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composição do </a:t>
            </a:r>
            <a:r>
              <a:rPr lang="pt-BR" b="1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Munevitan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Kids 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 as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VITAMINAS C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 mineral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SELÊNIO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POSSUEM AÇÃO ANTIOXIDANTE.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26E9D8B-CF0F-401F-B7C2-DEEE9F39B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6" r="10085" b="931"/>
          <a:stretch>
            <a:fillRect/>
          </a:stretch>
        </p:blipFill>
        <p:spPr>
          <a:xfrm>
            <a:off x="3209" y="81640"/>
            <a:ext cx="4862705" cy="6682078"/>
          </a:xfrm>
          <a:custGeom>
            <a:avLst/>
            <a:gdLst>
              <a:gd name="connsiteX0" fmla="*/ 0 w 5058643"/>
              <a:gd name="connsiteY0" fmla="*/ 0 h 6951326"/>
              <a:gd name="connsiteX1" fmla="*/ 4046914 w 5058643"/>
              <a:gd name="connsiteY1" fmla="*/ 0 h 6951326"/>
              <a:gd name="connsiteX2" fmla="*/ 5058643 w 5058643"/>
              <a:gd name="connsiteY2" fmla="*/ 6951326 h 6951326"/>
              <a:gd name="connsiteX3" fmla="*/ 0 w 5058643"/>
              <a:gd name="connsiteY3" fmla="*/ 6951326 h 695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8643" h="6951326">
                <a:moveTo>
                  <a:pt x="0" y="0"/>
                </a:moveTo>
                <a:lnTo>
                  <a:pt x="4046914" y="0"/>
                </a:lnTo>
                <a:lnTo>
                  <a:pt x="5058643" y="6951326"/>
                </a:lnTo>
                <a:lnTo>
                  <a:pt x="0" y="69513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1E8132C6-D269-4D95-9611-7FDA55873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567870"/>
              </p:ext>
            </p:extLst>
          </p:nvPr>
        </p:nvGraphicFramePr>
        <p:xfrm>
          <a:off x="980620" y="220940"/>
          <a:ext cx="10230760" cy="643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03B88F81-6135-453B-829B-2CAC5B70CB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" y="199504"/>
            <a:ext cx="3502705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44301" y="1468253"/>
            <a:ext cx="11160000" cy="1034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Munevitan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Kids é indicado para a crianças de 1 a 12 anos para auxiliar no fortalecimento do sistema imunológico, colaborando com a diminuição do aparecimento de sintomas relacionados a baixa imunidade. 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744300" y="4777665"/>
            <a:ext cx="1116000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Crianças de 1 a 3 anos ingerir 5 mL (1/3 do copo dosador) ao dia.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4 a 8 anos ingerir 7,5 mL (metade do copo dosador) ao dia.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9 a 12 anos ingerir 10 mL (2/3 do copo dosador) ao dia.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35CFD6-098D-4EE8-AEA1-AD2AB9CFB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3840593"/>
            <a:ext cx="3502705" cy="658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B0B11A-FAD4-4051-9D54-5804D5536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494412"/>
            <a:ext cx="3502705" cy="6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13245</TotalTime>
  <Words>485</Words>
  <Application>Microsoft Office PowerPoint</Application>
  <PresentationFormat>Widescreen</PresentationFormat>
  <Paragraphs>33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876</cp:revision>
  <cp:lastPrinted>2023-02-27T17:06:06Z</cp:lastPrinted>
  <dcterms:created xsi:type="dcterms:W3CDTF">2020-01-15T18:52:07Z</dcterms:created>
  <dcterms:modified xsi:type="dcterms:W3CDTF">2024-03-27T16:57:57Z</dcterms:modified>
</cp:coreProperties>
</file>