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4" r:id="rId2"/>
    <p:sldId id="473" r:id="rId3"/>
    <p:sldId id="487" r:id="rId4"/>
    <p:sldId id="475" r:id="rId5"/>
    <p:sldId id="48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1B58"/>
    <a:srgbClr val="FF4800"/>
    <a:srgbClr val="007065"/>
    <a:srgbClr val="8D42C6"/>
    <a:srgbClr val="FFFFFF"/>
    <a:srgbClr val="FFB70C"/>
    <a:srgbClr val="96D608"/>
    <a:srgbClr val="CD3333"/>
    <a:srgbClr val="484848"/>
    <a:srgbClr val="4E61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72" y="72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5ACDAD5B-3CD7-FEF0-BB90-85BC5CF8D5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2DA52E4-BAF6-2476-F176-18F828A19D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8C3C5-3445-46BF-B832-A5D5C29FBAA4}" type="datetimeFigureOut">
              <a:rPr lang="pt-BR" smtClean="0"/>
              <a:t>28/11/2024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EFF706D-0D6A-633E-1120-6430FB9DF0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1C43338-FE1F-E16E-D2DF-F5696E854B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58901-5FD5-4112-8D14-5F3BF1F63B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162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F3FAE-9AD0-4933-B160-35871B718CE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16607-54CB-4CD7-8F78-300A5A9D53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2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0C125-A4D7-AF9A-CA4D-065D632B2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E027316-2B93-3808-D91F-BD97F0E15B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A1316FF-40B4-F51D-FE54-7DE7EDAFAE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Foteplus</a:t>
            </a:r>
            <a:r>
              <a:rPr lang="pt-BR" dirty="0"/>
              <a:t> </a:t>
            </a:r>
            <a:r>
              <a:rPr lang="pt-BR" dirty="0" err="1"/>
              <a:t>energy</a:t>
            </a:r>
            <a:r>
              <a:rPr lang="pt-BR" dirty="0"/>
              <a:t> 480 mL + flaconete</a:t>
            </a:r>
          </a:p>
        </p:txBody>
      </p:sp>
    </p:spTree>
    <p:extLst>
      <p:ext uri="{BB962C8B-B14F-4D97-AF65-F5344CB8AC3E}">
        <p14:creationId xmlns:p14="http://schemas.microsoft.com/office/powerpoint/2010/main" val="548923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DD45C-2413-7B9A-3819-15B93AF48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B9F1AA8-F155-220A-C04E-CEFBD30FAD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602DF06-AE52-D690-9D1F-5757BE384E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Opção 1</a:t>
            </a:r>
          </a:p>
        </p:txBody>
      </p:sp>
    </p:spTree>
    <p:extLst>
      <p:ext uri="{BB962C8B-B14F-4D97-AF65-F5344CB8AC3E}">
        <p14:creationId xmlns:p14="http://schemas.microsoft.com/office/powerpoint/2010/main" val="614086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1BF36-918B-BEA7-06F5-9B23D49F4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C09E95D-A3C1-AA5C-55B1-F2C628D297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07A8573-4F5D-1799-42FB-4166A86928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Arial 12</a:t>
            </a:r>
          </a:p>
        </p:txBody>
      </p:sp>
    </p:spTree>
    <p:extLst>
      <p:ext uri="{BB962C8B-B14F-4D97-AF65-F5344CB8AC3E}">
        <p14:creationId xmlns:p14="http://schemas.microsoft.com/office/powerpoint/2010/main" val="1393346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68E94-E4FA-4D3F-9D9B-2F359635D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02F290-8368-4B3B-9794-5C2AA7DE8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D1A4D-EA2C-4CF6-9539-816FA5A2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619D-CF09-4726-A134-6226C231808C}" type="datetime1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40D99-D862-4020-A797-FD55865CF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PoweredTemplate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EE34B-7BC7-406A-A19A-B0BA6EBF7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9715-A483-4CAD-B670-AE1FEB6DC0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4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30FE0-620A-4F46-8B48-816C6D900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C9F297-69D5-4B76-BD18-5E4103E2C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29B2D-37DD-4942-8C93-6224A771B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9F71-48EC-466A-9FFA-A69F178579D9}" type="datetime1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EC270-487E-42A4-8FA4-46FAC661C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PoweredTemplate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9507C-E398-4A1B-906E-467B4BE7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9715-A483-4CAD-B670-AE1FEB6DC0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8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3AB4E-84DC-4F85-BC1D-D8E21D49B0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A6B050-3961-4626-9501-DA2C70446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843FF-D311-49A4-ADAB-2E049749F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08C3-371C-434C-B211-F99C3DC074B3}" type="datetime1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B4C60-D23E-4BCF-9A49-7AC22F70E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PoweredTemplate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43C0A-0D42-4A94-90A4-4C2EE97E3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9715-A483-4CAD-B670-AE1FEB6DC0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5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1390A-49B1-4949-9D18-99657CACF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3EA63-B05A-4BAA-96E7-8C97D512F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8F05E-B09E-4917-BE4E-ECDC9DD1A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088E-E457-4944-B506-CA45F0E37CB4}" type="datetime1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721C5-7BE8-439D-9364-BBB69A48A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PoweredTemplate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7CB29-764D-4D37-83B0-98E4F580C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9715-A483-4CAD-B670-AE1FEB6DC0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4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E1D17-D92C-4D39-B0AF-896502AE1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85630-6610-4E24-ADD7-E27E3514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E7CDE-B911-4CCB-8F62-AFEA919FF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BC27-B886-459A-8003-7DDC22607C23}" type="datetime1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F5E63-F750-4AFB-AC7C-2DA99D08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PoweredTemplate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97237-7551-4FAD-B7DA-227ECA183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9715-A483-4CAD-B670-AE1FEB6DC0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6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6CCBB-7AC8-408F-B7AB-05CEDC99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946BD-AA45-4B07-AD34-3D4FF0715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4CD75-005C-4221-9C31-12DC6E4CF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2D4A8-B240-49CF-B811-D2C82629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038A-98CD-48BC-898F-0F9B263AC735}" type="datetime1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3D950-518A-4789-874E-DFCB74D1D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PoweredTemplate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7B28F-3F7C-4297-AD0C-EF6C7FAC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9715-A483-4CAD-B670-AE1FEB6DC0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4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49EF7-D271-4F02-B78C-AAA53F6E3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463B9-A87F-4A3F-9F43-1EDFAFB84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E2A94-7794-4BA5-A423-8388D623F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6E56C1-69EC-41EA-B3B2-F08F834EA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099482-1BE2-445A-A3DC-FE62EF88C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EF75E1-F9B4-4E79-8BC5-64CC21351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B667-C636-4970-8006-F94B0578E8E8}" type="datetime1">
              <a:rPr lang="en-US" smtClean="0"/>
              <a:t>11/28/2024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AF42F7-40AB-46C4-839D-DB2BC2823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PoweredTemplate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C2DDFF-AB58-4171-857E-2FFFD92E1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9715-A483-4CAD-B670-AE1FEB6DC0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8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CD613-CC96-44CB-B39E-733E19136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15B851-AF3B-4E92-8846-7DC1D1271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7483-DB62-4AB5-8980-4D6476C5ACA9}" type="datetime1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145B7A-512B-4EEA-AC64-DD726F5C0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PoweredTemplate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7DEEB-84A5-4CA2-ADB3-960A876D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9715-A483-4CAD-B670-AE1FEB6DC0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70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DD9FFA-74B3-4E24-853E-7B34D8429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897E-8428-460A-AE43-94FBCDFAD8B1}" type="datetime1">
              <a:rPr lang="en-US" smtClean="0"/>
              <a:t>11/28/2024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483DB-7DA6-44C9-9468-A43EF7FDE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PoweredTemplate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F19A6-F9CA-42A2-AB31-CDB7ECFE4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9715-A483-4CAD-B670-AE1FEB6DC0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4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97F19-4FB9-434C-B7AF-0973CA32E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D7733-7481-4495-8A2F-E8E50D4AF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F4AEF-2FB6-42F1-8196-66D741D16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3" indent="0">
              <a:buNone/>
              <a:defRPr sz="1400"/>
            </a:lvl2pPr>
            <a:lvl3pPr marL="914406" indent="0">
              <a:buNone/>
              <a:defRPr sz="1200"/>
            </a:lvl3pPr>
            <a:lvl4pPr marL="1371609" indent="0">
              <a:buNone/>
              <a:defRPr sz="1000"/>
            </a:lvl4pPr>
            <a:lvl5pPr marL="1828812" indent="0">
              <a:buNone/>
              <a:defRPr sz="1000"/>
            </a:lvl5pPr>
            <a:lvl6pPr marL="2286015" indent="0">
              <a:buNone/>
              <a:defRPr sz="1000"/>
            </a:lvl6pPr>
            <a:lvl7pPr marL="2743218" indent="0">
              <a:buNone/>
              <a:defRPr sz="1000"/>
            </a:lvl7pPr>
            <a:lvl8pPr marL="3200421" indent="0">
              <a:buNone/>
              <a:defRPr sz="1000"/>
            </a:lvl8pPr>
            <a:lvl9pPr marL="365762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53737-A91C-4E58-98FF-B7C4FF2D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6000-0467-4F9A-AC82-63C16E8FF928}" type="datetime1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91EA4-8C01-441B-B543-5BB9D9CBE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PoweredTemplate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03089-43BB-4B0B-B2D2-619158259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9715-A483-4CAD-B670-AE1FEB6DC0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3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FC314-5468-4362-8F0F-DFE2FE75F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A505DC-B3FC-48AF-8780-C584BD98B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3" indent="0">
              <a:buNone/>
              <a:defRPr sz="2800"/>
            </a:lvl2pPr>
            <a:lvl3pPr marL="914406" indent="0">
              <a:buNone/>
              <a:defRPr sz="2400"/>
            </a:lvl3pPr>
            <a:lvl4pPr marL="1371609" indent="0">
              <a:buNone/>
              <a:defRPr sz="2000"/>
            </a:lvl4pPr>
            <a:lvl5pPr marL="1828812" indent="0">
              <a:buNone/>
              <a:defRPr sz="2000"/>
            </a:lvl5pPr>
            <a:lvl6pPr marL="2286015" indent="0">
              <a:buNone/>
              <a:defRPr sz="2000"/>
            </a:lvl6pPr>
            <a:lvl7pPr marL="2743218" indent="0">
              <a:buNone/>
              <a:defRPr sz="2000"/>
            </a:lvl7pPr>
            <a:lvl8pPr marL="3200421" indent="0">
              <a:buNone/>
              <a:defRPr sz="2000"/>
            </a:lvl8pPr>
            <a:lvl9pPr marL="365762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14F560-573E-4845-8DDF-2443B0444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3" indent="0">
              <a:buNone/>
              <a:defRPr sz="1400"/>
            </a:lvl2pPr>
            <a:lvl3pPr marL="914406" indent="0">
              <a:buNone/>
              <a:defRPr sz="1200"/>
            </a:lvl3pPr>
            <a:lvl4pPr marL="1371609" indent="0">
              <a:buNone/>
              <a:defRPr sz="1000"/>
            </a:lvl4pPr>
            <a:lvl5pPr marL="1828812" indent="0">
              <a:buNone/>
              <a:defRPr sz="1000"/>
            </a:lvl5pPr>
            <a:lvl6pPr marL="2286015" indent="0">
              <a:buNone/>
              <a:defRPr sz="1000"/>
            </a:lvl6pPr>
            <a:lvl7pPr marL="2743218" indent="0">
              <a:buNone/>
              <a:defRPr sz="1000"/>
            </a:lvl7pPr>
            <a:lvl8pPr marL="3200421" indent="0">
              <a:buNone/>
              <a:defRPr sz="1000"/>
            </a:lvl8pPr>
            <a:lvl9pPr marL="365762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55640-3DEC-4DF1-A8E7-84305810A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F304-3AA4-44FB-BFA1-F7EE747E617A}" type="datetime1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42973-DDF9-49C5-B10E-6C647C63A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PoweredTemplate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D9A14-4278-4ECC-98F8-D787F0513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9715-A483-4CAD-B670-AE1FEB6DC0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8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669CA0-7506-438E-918D-86B52AC81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D786D-BDC6-48D6-A8D5-3A887E347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2E2F0-B2ED-4A27-95E7-92ADF4382D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21EE2-34BE-4261-BB6B-D334C9A2EA48}" type="datetime1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8FE8B-5BD6-4AA9-AB55-D517221360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Designed by PoweredTemplate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2A695-087A-4630-9DC8-520AEFE8C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09715-A483-4CAD-B670-AE1FEB6DC0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4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2" indent="-228602" algn="l" defTabSz="9144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4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8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0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2B083-B70F-C838-8479-D7AC0B187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47346E9-F099-F4A6-B113-D6C001025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4303-4BDC-49CF-B323-B1E36980B061}" type="slidenum">
              <a:rPr lang="pt-BR" smtClean="0"/>
              <a:t>1</a:t>
            </a:fld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3180481-31E4-892B-A3CF-16103979B4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49"/>
          <a:stretch/>
        </p:blipFill>
        <p:spPr>
          <a:xfrm>
            <a:off x="1143000" y="0"/>
            <a:ext cx="9906000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6625093-0062-BDB9-3914-E4E66E85638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781" y="6363327"/>
            <a:ext cx="1190539" cy="324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A7338EF-4DB3-8CC6-EE36-E7BA105CA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5256" y="155690"/>
            <a:ext cx="1229586" cy="4680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CED38C9-C07C-3BB9-9273-3ED266B90F7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00" y="2762212"/>
            <a:ext cx="9864000" cy="1322232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079CF9E-B0CD-4B88-9576-5C399BBE23BC}"/>
              </a:ext>
            </a:extLst>
          </p:cNvPr>
          <p:cNvSpPr/>
          <p:nvPr/>
        </p:nvSpPr>
        <p:spPr>
          <a:xfrm>
            <a:off x="0" y="0"/>
            <a:ext cx="1164000" cy="6858000"/>
          </a:xfrm>
          <a:prstGeom prst="rect">
            <a:avLst/>
          </a:prstGeom>
          <a:solidFill>
            <a:srgbClr val="007065"/>
          </a:solidFill>
          <a:ln>
            <a:solidFill>
              <a:srgbClr val="0070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FCE67DA-7681-4714-8673-3CEB9935F842}"/>
              </a:ext>
            </a:extLst>
          </p:cNvPr>
          <p:cNvSpPr/>
          <p:nvPr/>
        </p:nvSpPr>
        <p:spPr>
          <a:xfrm>
            <a:off x="11049000" y="0"/>
            <a:ext cx="1143000" cy="6858000"/>
          </a:xfrm>
          <a:prstGeom prst="rect">
            <a:avLst/>
          </a:prstGeom>
          <a:solidFill>
            <a:srgbClr val="007065"/>
          </a:solidFill>
          <a:ln>
            <a:solidFill>
              <a:srgbClr val="0070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086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E0271-E8FA-D90E-09D8-609CB8DF1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F691FF6-D7A3-F4F2-049E-A5C11D141F73}"/>
              </a:ext>
            </a:extLst>
          </p:cNvPr>
          <p:cNvSpPr/>
          <p:nvPr/>
        </p:nvSpPr>
        <p:spPr>
          <a:xfrm>
            <a:off x="1145477" y="-16206"/>
            <a:ext cx="720000" cy="7102929"/>
          </a:xfrm>
          <a:prstGeom prst="rect">
            <a:avLst/>
          </a:prstGeom>
          <a:solidFill>
            <a:srgbClr val="007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,</a:t>
            </a:r>
          </a:p>
        </p:txBody>
      </p:sp>
      <p:sp>
        <p:nvSpPr>
          <p:cNvPr id="3" name="Retângulo: Cantos Diagonais Recortados 2">
            <a:extLst>
              <a:ext uri="{FF2B5EF4-FFF2-40B4-BE49-F238E27FC236}">
                <a16:creationId xmlns:a16="http://schemas.microsoft.com/office/drawing/2014/main" id="{70496A4A-7B51-568E-4D88-F9E71A0ECB99}"/>
              </a:ext>
            </a:extLst>
          </p:cNvPr>
          <p:cNvSpPr/>
          <p:nvPr/>
        </p:nvSpPr>
        <p:spPr>
          <a:xfrm>
            <a:off x="81643" y="244930"/>
            <a:ext cx="7200000" cy="720000"/>
          </a:xfrm>
          <a:prstGeom prst="snip2DiagRect">
            <a:avLst/>
          </a:prstGeom>
          <a:solidFill>
            <a:schemeClr val="bg1"/>
          </a:solidFill>
          <a:ln w="57150">
            <a:solidFill>
              <a:srgbClr val="007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03617B2-FCE3-6CA7-4C54-95AEAD1DD481}"/>
              </a:ext>
            </a:extLst>
          </p:cNvPr>
          <p:cNvSpPr/>
          <p:nvPr/>
        </p:nvSpPr>
        <p:spPr>
          <a:xfrm>
            <a:off x="1238053" y="-114301"/>
            <a:ext cx="540000" cy="7102929"/>
          </a:xfrm>
          <a:prstGeom prst="rect">
            <a:avLst/>
          </a:prstGeom>
          <a:solidFill>
            <a:srgbClr val="0073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664451CC-D61D-AB66-72E6-524BD5A91447}"/>
              </a:ext>
            </a:extLst>
          </p:cNvPr>
          <p:cNvSpPr txBox="1"/>
          <p:nvPr/>
        </p:nvSpPr>
        <p:spPr>
          <a:xfrm>
            <a:off x="1865477" y="1208392"/>
            <a:ext cx="10080446" cy="2274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vende bem medicamentos para crianças como PREDSIN e ALLEGRA (renite), NOVALGINA , ALÍVIUM, TYLENOL (dor e febre), AMOXICILINA (INFECÇÃO), ANTIGRIPAIS E VERMÍFUGOS,  DENTRE OUTROS NÃO É MESMO?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crianças que estão passando por estes tratamentos estão com a imunidade comprometida não é mesmo?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Quantas unidades você vende todos os meses destes medicamentos juntos?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está explorando esta oportunidade de contribuir com a recuperação rápida das crianças podendo assim aumentar sua rentabilidade? Sim ou não?</a:t>
            </a:r>
          </a:p>
          <a:p>
            <a:pPr algn="just">
              <a:lnSpc>
                <a:spcPct val="150000"/>
              </a:lnSpc>
            </a:pPr>
            <a:endParaRPr lang="pt-BR" sz="1200" b="1" dirty="0">
              <a:solidFill>
                <a:srgbClr val="D226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30317CC-3C0D-76D9-639D-30DDFB8C1283}"/>
              </a:ext>
            </a:extLst>
          </p:cNvPr>
          <p:cNvSpPr txBox="1"/>
          <p:nvPr/>
        </p:nvSpPr>
        <p:spPr>
          <a:xfrm>
            <a:off x="4854117" y="3279864"/>
            <a:ext cx="3003267" cy="1789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solidFill>
                  <a:srgbClr val="EF6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Conheça o 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solidFill>
                  <a:srgbClr val="EF6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 de Vendas</a:t>
            </a:r>
          </a:p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rgbClr val="411B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FORTEPLUS</a:t>
            </a:r>
            <a:r>
              <a:rPr lang="pt-BR" sz="2000" b="1" dirty="0">
                <a:solidFill>
                  <a:srgbClr val="D226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solidFill>
                  <a:srgbClr val="EF6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pt-BR" sz="2000" b="1" dirty="0">
                <a:solidFill>
                  <a:srgbClr val="D226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pt-BR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000" b="1" dirty="0">
                <a:solidFill>
                  <a:srgbClr val="EF6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2000" b="1" dirty="0">
                <a:solidFill>
                  <a:srgbClr val="D226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99991EF4-AB09-3694-B3E0-5076AD0B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4303-4BDC-49CF-B323-B1E36980B061}" type="slidenum">
              <a:rPr lang="pt-BR" smtClean="0"/>
              <a:t>2</a:t>
            </a:fld>
            <a:endParaRPr lang="pt-BR"/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B055B7A4-EC83-4B90-796A-F86A4FF57F56}"/>
              </a:ext>
            </a:extLst>
          </p:cNvPr>
          <p:cNvSpPr txBox="1"/>
          <p:nvPr/>
        </p:nvSpPr>
        <p:spPr>
          <a:xfrm>
            <a:off x="4958271" y="5134231"/>
            <a:ext cx="324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 na formação de células vermelhas do sangue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EB6FFA1-CAC1-D679-52D6-CB7FB76CFA31}"/>
              </a:ext>
            </a:extLst>
          </p:cNvPr>
          <p:cNvSpPr txBox="1"/>
          <p:nvPr/>
        </p:nvSpPr>
        <p:spPr>
          <a:xfrm>
            <a:off x="1470279" y="389488"/>
            <a:ext cx="55027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 DE VENDAS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BE2AA6D-885D-6F45-97B8-22EB913C060B}"/>
              </a:ext>
            </a:extLst>
          </p:cNvPr>
          <p:cNvSpPr txBox="1"/>
          <p:nvPr/>
        </p:nvSpPr>
        <p:spPr>
          <a:xfrm>
            <a:off x="5016956" y="5775501"/>
            <a:ext cx="324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 na manutenção da imunidade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560018D-1260-40DF-9D78-7C23F5C4D0FF}"/>
              </a:ext>
            </a:extLst>
          </p:cNvPr>
          <p:cNvSpPr txBox="1"/>
          <p:nvPr/>
        </p:nvSpPr>
        <p:spPr>
          <a:xfrm>
            <a:off x="5054212" y="6194611"/>
            <a:ext cx="324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 no desenvolvimento físico e mental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2E955AD1-D6F7-5824-09F0-E01BCFB69CBE}"/>
              </a:ext>
            </a:extLst>
          </p:cNvPr>
          <p:cNvGrpSpPr/>
          <p:nvPr/>
        </p:nvGrpSpPr>
        <p:grpSpPr>
          <a:xfrm>
            <a:off x="9161321" y="3860620"/>
            <a:ext cx="2617794" cy="2678293"/>
            <a:chOff x="7266440" y="3887031"/>
            <a:chExt cx="2763825" cy="2723385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34EFFA4A-8763-0BEB-5067-D1AA9DD63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6880" y="3887031"/>
              <a:ext cx="2723385" cy="2723385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ACEE3CFD-09D5-2C2C-6F0D-1819D933A9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95" r="30538"/>
            <a:stretch/>
          </p:blipFill>
          <p:spPr>
            <a:xfrm>
              <a:off x="7266440" y="4329706"/>
              <a:ext cx="1022253" cy="1864905"/>
            </a:xfrm>
            <a:prstGeom prst="rect">
              <a:avLst/>
            </a:prstGeom>
          </p:spPr>
        </p:pic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80AD2CD6-91F8-2ED7-300D-D0F594613C72}"/>
              </a:ext>
            </a:extLst>
          </p:cNvPr>
          <p:cNvGrpSpPr/>
          <p:nvPr/>
        </p:nvGrpSpPr>
        <p:grpSpPr>
          <a:xfrm>
            <a:off x="1503099" y="3899722"/>
            <a:ext cx="2713182" cy="2678293"/>
            <a:chOff x="360099" y="3899721"/>
            <a:chExt cx="2713182" cy="2678293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90897A47-6A6A-CC54-BB04-5B56952BE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99" y="3899721"/>
              <a:ext cx="2678293" cy="2678293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E5EA4C0C-EDD5-79A8-7BE6-E143BECE53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95" r="30538"/>
            <a:stretch/>
          </p:blipFill>
          <p:spPr>
            <a:xfrm>
              <a:off x="2051028" y="4287738"/>
              <a:ext cx="1022253" cy="1864905"/>
            </a:xfrm>
            <a:prstGeom prst="rect">
              <a:avLst/>
            </a:prstGeom>
          </p:spPr>
        </p:pic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32C26926-F841-7725-3BF7-57E45E2CF2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414" y="5278695"/>
            <a:ext cx="329632" cy="291854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E30070CD-4544-75D1-FE42-B23910EA22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414" y="5801668"/>
            <a:ext cx="329632" cy="291854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35A02C61-51CF-2D74-7FBD-FDB34BFF5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60" y="6286160"/>
            <a:ext cx="329632" cy="29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6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1F108-DC73-2667-290E-E04D99B34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: Cantos Diagonais Arredondados 24">
            <a:extLst>
              <a:ext uri="{FF2B5EF4-FFF2-40B4-BE49-F238E27FC236}">
                <a16:creationId xmlns:a16="http://schemas.microsoft.com/office/drawing/2014/main" id="{4B433AFC-24C0-B90B-CE3F-280D63E6F036}"/>
              </a:ext>
            </a:extLst>
          </p:cNvPr>
          <p:cNvSpPr/>
          <p:nvPr/>
        </p:nvSpPr>
        <p:spPr>
          <a:xfrm>
            <a:off x="7188979" y="2380367"/>
            <a:ext cx="3600000" cy="1800000"/>
          </a:xfrm>
          <a:prstGeom prst="round2DiagRect">
            <a:avLst/>
          </a:prstGeom>
          <a:solidFill>
            <a:srgbClr val="EF6636"/>
          </a:solidFill>
          <a:ln w="38100">
            <a:solidFill>
              <a:srgbClr val="411B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Invista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1 caixa de embarque e ganhe 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 NEUROVENDAS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TREINAMENTO </a:t>
            </a:r>
          </a:p>
          <a:p>
            <a:pPr algn="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</a:p>
          <a:p>
            <a:pPr algn="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alavancar seus resultados!</a:t>
            </a:r>
            <a:endParaRPr lang="pt-BR" sz="16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248ED0F-5626-5DEC-511D-30297F5D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4303-4BDC-49CF-B323-B1E36980B061}" type="slidenum">
              <a:rPr lang="pt-BR" smtClean="0"/>
              <a:t>3</a:t>
            </a:fld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BF4BD86F-014F-0E23-0B27-47057E85EFD5}"/>
              </a:ext>
            </a:extLst>
          </p:cNvPr>
          <p:cNvSpPr/>
          <p:nvPr/>
        </p:nvSpPr>
        <p:spPr>
          <a:xfrm>
            <a:off x="1145477" y="-16206"/>
            <a:ext cx="720000" cy="7102929"/>
          </a:xfrm>
          <a:prstGeom prst="rect">
            <a:avLst/>
          </a:prstGeom>
          <a:solidFill>
            <a:srgbClr val="007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,</a:t>
            </a:r>
          </a:p>
        </p:txBody>
      </p:sp>
      <p:sp>
        <p:nvSpPr>
          <p:cNvPr id="23" name="Retângulo: Cantos Diagonais Recortados 22">
            <a:extLst>
              <a:ext uri="{FF2B5EF4-FFF2-40B4-BE49-F238E27FC236}">
                <a16:creationId xmlns:a16="http://schemas.microsoft.com/office/drawing/2014/main" id="{A122D1AF-C000-348B-7F92-141B1B301AF2}"/>
              </a:ext>
            </a:extLst>
          </p:cNvPr>
          <p:cNvSpPr/>
          <p:nvPr/>
        </p:nvSpPr>
        <p:spPr>
          <a:xfrm>
            <a:off x="81643" y="244930"/>
            <a:ext cx="7200000" cy="720000"/>
          </a:xfrm>
          <a:prstGeom prst="snip2DiagRect">
            <a:avLst/>
          </a:prstGeom>
          <a:solidFill>
            <a:schemeClr val="bg1"/>
          </a:solidFill>
          <a:ln w="57150">
            <a:solidFill>
              <a:srgbClr val="007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D7EA6DE4-6810-B13E-91BB-D04F5F876BA3}"/>
              </a:ext>
            </a:extLst>
          </p:cNvPr>
          <p:cNvSpPr/>
          <p:nvPr/>
        </p:nvSpPr>
        <p:spPr>
          <a:xfrm>
            <a:off x="1238053" y="-114301"/>
            <a:ext cx="540000" cy="7102929"/>
          </a:xfrm>
          <a:prstGeom prst="rect">
            <a:avLst/>
          </a:prstGeom>
          <a:solidFill>
            <a:srgbClr val="0073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B0D1818B-CF0D-0D09-C940-600A54D5AC15}"/>
              </a:ext>
            </a:extLst>
          </p:cNvPr>
          <p:cNvSpPr txBox="1"/>
          <p:nvPr/>
        </p:nvSpPr>
        <p:spPr>
          <a:xfrm>
            <a:off x="6934358" y="5644441"/>
            <a:ext cx="32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venda </a:t>
            </a:r>
            <a:r>
              <a:rPr lang="pt-BR" sz="14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R$ 59,99 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33E7C6DF-3699-6C57-E05E-A3B715E00A74}"/>
              </a:ext>
            </a:extLst>
          </p:cNvPr>
          <p:cNvSpPr txBox="1"/>
          <p:nvPr/>
        </p:nvSpPr>
        <p:spPr>
          <a:xfrm>
            <a:off x="6934357" y="6188960"/>
            <a:ext cx="3599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repasse balconista </a:t>
            </a:r>
            <a:r>
              <a:rPr lang="pt-BR" sz="14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R$ 10,00 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26B2EB96-2BF3-E486-2C15-8F161FF966F6}"/>
              </a:ext>
            </a:extLst>
          </p:cNvPr>
          <p:cNvSpPr txBox="1"/>
          <p:nvPr/>
        </p:nvSpPr>
        <p:spPr>
          <a:xfrm>
            <a:off x="6934358" y="5156327"/>
            <a:ext cx="32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 R$ 24,99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43EE9F2-1B07-8B09-AF97-E6FCD0D517A1}"/>
              </a:ext>
            </a:extLst>
          </p:cNvPr>
          <p:cNvSpPr txBox="1"/>
          <p:nvPr/>
        </p:nvSpPr>
        <p:spPr>
          <a:xfrm>
            <a:off x="1470279" y="389488"/>
            <a:ext cx="55027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 DE VENDAS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9D1976CA-EDCC-4293-ADE9-5E5363EA8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726" y="5186870"/>
            <a:ext cx="329632" cy="29185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2E81F4A-2238-878E-B091-B27E5F977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146" y="5648112"/>
            <a:ext cx="329213" cy="292633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CF2D492A-02D3-338A-2839-C814FC2AB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726" y="6208264"/>
            <a:ext cx="329632" cy="291854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B5AF0903-DDDA-CED8-BDF4-E848A7903E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359" y="3423012"/>
            <a:ext cx="2168347" cy="116539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6973466-7CE9-42A3-8FBB-39156F69F8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617" y="1993349"/>
            <a:ext cx="3048716" cy="40649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8D42C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4738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94849-CDB1-1613-2599-0B9E89832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aixaDeTexto 32">
            <a:extLst>
              <a:ext uri="{FF2B5EF4-FFF2-40B4-BE49-F238E27FC236}">
                <a16:creationId xmlns:a16="http://schemas.microsoft.com/office/drawing/2014/main" id="{5553F72A-9368-2CBE-D9F7-94B3D4D6D8A0}"/>
              </a:ext>
            </a:extLst>
          </p:cNvPr>
          <p:cNvSpPr txBox="1"/>
          <p:nvPr/>
        </p:nvSpPr>
        <p:spPr>
          <a:xfrm>
            <a:off x="1865476" y="2224537"/>
            <a:ext cx="9374609" cy="697885"/>
          </a:xfrm>
          <a:prstGeom prst="snip2DiagRect">
            <a:avLst/>
          </a:prstGeom>
          <a:solidFill>
            <a:srgbClr val="411B5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Balconista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utilize as perguntas chave durante o atendimento para identificar as necessidades do cliente e associar ao seu tratamento.</a:t>
            </a:r>
            <a:endPara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B7CE894-6BFA-499A-CB5B-D128E27218CE}"/>
              </a:ext>
            </a:extLst>
          </p:cNvPr>
          <p:cNvSpPr txBox="1"/>
          <p:nvPr/>
        </p:nvSpPr>
        <p:spPr>
          <a:xfrm>
            <a:off x="6169789" y="1487931"/>
            <a:ext cx="2247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EF6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repasse balconista </a:t>
            </a:r>
          </a:p>
          <a:p>
            <a:pPr algn="ctr"/>
            <a:r>
              <a:rPr lang="pt-BR" sz="1600" b="1" dirty="0">
                <a:solidFill>
                  <a:srgbClr val="EF6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R$ 10,00   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588587B-17FC-D036-4B78-FE82025FA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4303-4BDC-49CF-B323-B1E36980B061}" type="slidenum">
              <a:rPr lang="pt-BR" smtClean="0"/>
              <a:t>4</a:t>
            </a:fld>
            <a:endParaRPr lang="pt-BR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F9B8D278-1D2E-CC69-C9B6-6573B54B683F}"/>
              </a:ext>
            </a:extLst>
          </p:cNvPr>
          <p:cNvSpPr/>
          <p:nvPr/>
        </p:nvSpPr>
        <p:spPr>
          <a:xfrm>
            <a:off x="1145477" y="-16206"/>
            <a:ext cx="720000" cy="7102929"/>
          </a:xfrm>
          <a:prstGeom prst="rect">
            <a:avLst/>
          </a:prstGeom>
          <a:solidFill>
            <a:srgbClr val="007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,</a:t>
            </a:r>
          </a:p>
        </p:txBody>
      </p:sp>
      <p:sp>
        <p:nvSpPr>
          <p:cNvPr id="24" name="Retângulo: Cantos Diagonais Recortados 23">
            <a:extLst>
              <a:ext uri="{FF2B5EF4-FFF2-40B4-BE49-F238E27FC236}">
                <a16:creationId xmlns:a16="http://schemas.microsoft.com/office/drawing/2014/main" id="{893336EB-1D00-5E94-A70D-75DB3FAB79B9}"/>
              </a:ext>
            </a:extLst>
          </p:cNvPr>
          <p:cNvSpPr/>
          <p:nvPr/>
        </p:nvSpPr>
        <p:spPr>
          <a:xfrm>
            <a:off x="228599" y="188652"/>
            <a:ext cx="5400000" cy="720000"/>
          </a:xfrm>
          <a:prstGeom prst="snip2DiagRect">
            <a:avLst/>
          </a:prstGeom>
          <a:solidFill>
            <a:schemeClr val="bg1"/>
          </a:solidFill>
          <a:ln w="57150">
            <a:solidFill>
              <a:srgbClr val="007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rgbClr val="007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4BA23B3B-C4FC-ACAC-A4FB-CD87523E2C02}"/>
              </a:ext>
            </a:extLst>
          </p:cNvPr>
          <p:cNvSpPr/>
          <p:nvPr/>
        </p:nvSpPr>
        <p:spPr>
          <a:xfrm>
            <a:off x="1238053" y="-114301"/>
            <a:ext cx="540000" cy="7102929"/>
          </a:xfrm>
          <a:prstGeom prst="rect">
            <a:avLst/>
          </a:prstGeom>
          <a:solidFill>
            <a:srgbClr val="0073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EEA70C00-43BB-4B7D-2EEA-C22A90D66EE4}"/>
              </a:ext>
            </a:extLst>
          </p:cNvPr>
          <p:cNvSpPr txBox="1"/>
          <p:nvPr/>
        </p:nvSpPr>
        <p:spPr>
          <a:xfrm>
            <a:off x="2167416" y="104170"/>
            <a:ext cx="2773488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 de Vendas </a:t>
            </a:r>
          </a:p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Treinamento Express 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6391C52C-D21A-B161-BC88-C15B91101B29}"/>
              </a:ext>
            </a:extLst>
          </p:cNvPr>
          <p:cNvSpPr txBox="1"/>
          <p:nvPr/>
        </p:nvSpPr>
        <p:spPr>
          <a:xfrm>
            <a:off x="3647974" y="1452349"/>
            <a:ext cx="126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EF6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Sugerido</a:t>
            </a:r>
          </a:p>
          <a:p>
            <a:pPr algn="ctr"/>
            <a:r>
              <a:rPr lang="pt-BR" sz="1600" b="1" dirty="0">
                <a:solidFill>
                  <a:srgbClr val="EF6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R$ 59,99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B4C0BBE-59F0-CD58-7C42-BD7E43677D1E}"/>
              </a:ext>
            </a:extLst>
          </p:cNvPr>
          <p:cNvSpPr txBox="1"/>
          <p:nvPr/>
        </p:nvSpPr>
        <p:spPr>
          <a:xfrm>
            <a:off x="1958052" y="3101468"/>
            <a:ext cx="949291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pt-BR" sz="14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Enquanto seu filho realiza o tratamento, você gostaria de acelerar o processo de recuperação dele? </a:t>
            </a:r>
            <a:r>
              <a:rPr lang="pt-BR" sz="14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ou NÃO?</a:t>
            </a:r>
          </a:p>
          <a:p>
            <a:pPr algn="just"/>
            <a:endParaRPr lang="pt-BR" sz="1400" b="1" dirty="0">
              <a:solidFill>
                <a:srgbClr val="007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78606" algn="just">
              <a:buAutoNum type="arabicParenR" startAt="4"/>
            </a:pPr>
            <a:endParaRPr lang="pt-BR" sz="1200" dirty="0">
              <a:solidFill>
                <a:srgbClr val="0073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pt-BR" sz="14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ZERO a DEZ, como está a </a:t>
            </a:r>
            <a:r>
              <a:rPr lang="pt-BR" sz="14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</a:t>
            </a:r>
            <a:r>
              <a:rPr lang="pt-BR" sz="14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14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DISPOSIÇÃO</a:t>
            </a:r>
            <a:r>
              <a:rPr lang="pt-BR" sz="14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seu filho? </a:t>
            </a:r>
          </a:p>
          <a:p>
            <a:pPr algn="just"/>
            <a:endParaRPr lang="pt-BR" sz="1400" dirty="0">
              <a:solidFill>
                <a:srgbClr val="0073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4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Você gostaria de melhorar este aspecto da saúde dele? </a:t>
            </a:r>
            <a:r>
              <a:rPr lang="pt-BR" sz="14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ou NÃO?</a:t>
            </a:r>
          </a:p>
          <a:p>
            <a:pPr algn="just"/>
            <a:endParaRPr lang="pt-BR" sz="1200" dirty="0">
              <a:solidFill>
                <a:srgbClr val="0073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200" dirty="0">
              <a:solidFill>
                <a:srgbClr val="0073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– </a:t>
            </a:r>
            <a:r>
              <a:rPr lang="pt-BR" sz="14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você é importante aumentar a </a:t>
            </a:r>
            <a:r>
              <a:rPr lang="pt-BR" sz="14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IMUNIDADE</a:t>
            </a:r>
            <a:r>
              <a:rPr lang="pt-BR" sz="14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seu filho? </a:t>
            </a:r>
            <a:r>
              <a:rPr lang="pt-BR" sz="14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ou NÃO?</a:t>
            </a:r>
          </a:p>
          <a:p>
            <a:pPr algn="just"/>
            <a:endParaRPr lang="pt-BR" sz="1200" dirty="0">
              <a:solidFill>
                <a:srgbClr val="0073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200" dirty="0">
              <a:solidFill>
                <a:srgbClr val="0073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200" dirty="0">
              <a:solidFill>
                <a:srgbClr val="0073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200" dirty="0">
              <a:solidFill>
                <a:srgbClr val="0073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200" dirty="0">
              <a:solidFill>
                <a:srgbClr val="0073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78606" algn="just">
              <a:buAutoNum type="arabicParenR" startAt="4"/>
            </a:pPr>
            <a:endParaRPr lang="pt-BR" sz="1200" dirty="0">
              <a:solidFill>
                <a:srgbClr val="0073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078EC18-3582-D74F-19B2-20E169F0D006}"/>
              </a:ext>
            </a:extLst>
          </p:cNvPr>
          <p:cNvSpPr txBox="1"/>
          <p:nvPr/>
        </p:nvSpPr>
        <p:spPr>
          <a:xfrm>
            <a:off x="5764551" y="251670"/>
            <a:ext cx="568642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300" dirty="0">
                <a:solidFill>
                  <a:srgbClr val="007367"/>
                </a:solidFill>
              </a:rPr>
              <a:t>ASSOCIAR COM A VENDA DE MEDICAMENTOS PARA CRIANÇAS COMO,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PREDSIN e ALLEGRA (renite), NOVALGINA , ALÍVIUM, TYLENOL (dor e febre), AMOXICILINA (INFECÇÃO), ANTIGRIPAIS E VERMÍFUGOS  DENTRE OUTROS</a:t>
            </a:r>
            <a:r>
              <a:rPr lang="pt-BR" sz="1300" dirty="0">
                <a:solidFill>
                  <a:srgbClr val="007367"/>
                </a:solidFill>
              </a:rPr>
              <a:t> 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A10EACE3-350E-6C14-AA45-63A62EC106AC}"/>
              </a:ext>
            </a:extLst>
          </p:cNvPr>
          <p:cNvGrpSpPr/>
          <p:nvPr/>
        </p:nvGrpSpPr>
        <p:grpSpPr>
          <a:xfrm>
            <a:off x="1735662" y="703385"/>
            <a:ext cx="1824889" cy="1928910"/>
            <a:chOff x="360099" y="3899721"/>
            <a:chExt cx="2713182" cy="2678293"/>
          </a:xfrm>
        </p:grpSpPr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332A9EED-6A04-DE54-E3FF-6BEB32349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99" y="3899721"/>
              <a:ext cx="2678293" cy="2678293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C3E543CD-FA95-65C0-AFF3-6818C69A9D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95" r="30538"/>
            <a:stretch/>
          </p:blipFill>
          <p:spPr>
            <a:xfrm>
              <a:off x="2051028" y="4287738"/>
              <a:ext cx="1022253" cy="1864905"/>
            </a:xfrm>
            <a:prstGeom prst="rect">
              <a:avLst/>
            </a:prstGeom>
          </p:spPr>
        </p:pic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C5283D12-602E-D0BF-5DDE-4097CA55BA59}"/>
              </a:ext>
            </a:extLst>
          </p:cNvPr>
          <p:cNvGrpSpPr/>
          <p:nvPr/>
        </p:nvGrpSpPr>
        <p:grpSpPr>
          <a:xfrm>
            <a:off x="9028250" y="664315"/>
            <a:ext cx="1801423" cy="2003871"/>
            <a:chOff x="7266440" y="3887031"/>
            <a:chExt cx="2763825" cy="2723385"/>
          </a:xfrm>
        </p:grpSpPr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84FCAEF9-793B-090D-5D46-71A1617DF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6880" y="3887031"/>
              <a:ext cx="2723385" cy="2723385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0FDC09F1-90CC-9DD2-BF4B-5374990DFB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95" r="30538"/>
            <a:stretch/>
          </p:blipFill>
          <p:spPr>
            <a:xfrm>
              <a:off x="7266440" y="4329706"/>
              <a:ext cx="1022253" cy="1864905"/>
            </a:xfrm>
            <a:prstGeom prst="rect">
              <a:avLst/>
            </a:prstGeom>
          </p:spPr>
        </p:pic>
      </p:grp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C5B50B9B-6354-41A9-A49B-DA740BEC4CE5}"/>
              </a:ext>
            </a:extLst>
          </p:cNvPr>
          <p:cNvCxnSpPr/>
          <p:nvPr/>
        </p:nvCxnSpPr>
        <p:spPr>
          <a:xfrm>
            <a:off x="2216971" y="3579135"/>
            <a:ext cx="9136829" cy="0"/>
          </a:xfrm>
          <a:prstGeom prst="line">
            <a:avLst/>
          </a:prstGeom>
          <a:ln>
            <a:solidFill>
              <a:srgbClr val="0070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EDE46FF4-1F22-43BF-AC16-C2A5E24BEC68}"/>
              </a:ext>
            </a:extLst>
          </p:cNvPr>
          <p:cNvCxnSpPr/>
          <p:nvPr/>
        </p:nvCxnSpPr>
        <p:spPr>
          <a:xfrm>
            <a:off x="2216971" y="4603732"/>
            <a:ext cx="9136829" cy="0"/>
          </a:xfrm>
          <a:prstGeom prst="line">
            <a:avLst/>
          </a:prstGeom>
          <a:ln>
            <a:solidFill>
              <a:srgbClr val="0070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CAF12322-D050-40B0-A53A-8847DC9689F7}"/>
              </a:ext>
            </a:extLst>
          </p:cNvPr>
          <p:cNvSpPr txBox="1"/>
          <p:nvPr/>
        </p:nvSpPr>
        <p:spPr>
          <a:xfrm>
            <a:off x="1865476" y="5443408"/>
            <a:ext cx="9488323" cy="1101923"/>
          </a:xfrm>
          <a:prstGeom prst="snip2DiagRect">
            <a:avLst/>
          </a:prstGeom>
          <a:solidFill>
            <a:srgbClr val="411B5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tenho o produto que seu filho precisa para acelerar sua </a:t>
            </a:r>
            <a:r>
              <a:rPr lang="pt-BR" dirty="0">
                <a:solidFill>
                  <a:srgbClr val="FF4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recuperação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é o novo </a:t>
            </a:r>
            <a:r>
              <a:rPr lang="pt-BR" dirty="0">
                <a:solidFill>
                  <a:srgbClr val="FF4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FORTEPLUS ENERGY KIDS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Com 10 ml ao dia, ele ativa sua  </a:t>
            </a:r>
            <a:r>
              <a:rPr lang="pt-BR" dirty="0">
                <a:solidFill>
                  <a:srgbClr val="FF4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imunidade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rgbClr val="FF4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</a:t>
            </a:r>
            <a:r>
              <a:rPr lang="pt-BR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forma </a:t>
            </a:r>
            <a:r>
              <a:rPr lang="pt-BR" dirty="0">
                <a:solidFill>
                  <a:srgbClr val="FF4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rápida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rgbClr val="FF4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saudável!</a:t>
            </a:r>
          </a:p>
        </p:txBody>
      </p:sp>
    </p:spTree>
    <p:extLst>
      <p:ext uri="{BB962C8B-B14F-4D97-AF65-F5344CB8AC3E}">
        <p14:creationId xmlns:p14="http://schemas.microsoft.com/office/powerpoint/2010/main" val="1926444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F5F59-B462-505E-52E0-F1E20ADB6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8E80870-0274-45CA-B0A4-DAB2DB940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10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356</Words>
  <Application>Microsoft Office PowerPoint</Application>
  <PresentationFormat>Widescreen</PresentationFormat>
  <Paragraphs>51</Paragraphs>
  <Slides>5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Around Infographic</dc:title>
  <dc:creator>Iryna Siletska</dc:creator>
  <cp:lastModifiedBy>Mislene Patricio Puziski Colonetti</cp:lastModifiedBy>
  <cp:revision>167</cp:revision>
  <dcterms:created xsi:type="dcterms:W3CDTF">2021-01-18T10:18:21Z</dcterms:created>
  <dcterms:modified xsi:type="dcterms:W3CDTF">2024-11-28T19:55:14Z</dcterms:modified>
</cp:coreProperties>
</file>