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537" r:id="rId2"/>
    <p:sldId id="496" r:id="rId3"/>
    <p:sldId id="497" r:id="rId4"/>
    <p:sldId id="498" r:id="rId5"/>
    <p:sldId id="535" r:id="rId6"/>
  </p:sldIdLst>
  <p:sldSz cx="9906000" cy="6858000" type="A4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9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  <p:cmAuthor id="2" name="Andresa Rodrigues" initials="AR" lastIdx="1" clrIdx="1">
    <p:extLst>
      <p:ext uri="{19B8F6BF-5375-455C-9EA6-DF929625EA0E}">
        <p15:presenceInfo xmlns:p15="http://schemas.microsoft.com/office/powerpoint/2012/main" userId="Andresa Rodrigu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0097"/>
    <a:srgbClr val="007367"/>
    <a:srgbClr val="CC00CC"/>
    <a:srgbClr val="F2CA00"/>
    <a:srgbClr val="A9AAAC"/>
    <a:srgbClr val="BDBFBE"/>
    <a:srgbClr val="B4B4B4"/>
    <a:srgbClr val="B9B9B7"/>
    <a:srgbClr val="005F7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825" autoAdjust="0"/>
  </p:normalViewPr>
  <p:slideViewPr>
    <p:cSldViewPr snapToGrid="0" showGuides="1">
      <p:cViewPr varScale="1">
        <p:scale>
          <a:sx n="68" d="100"/>
          <a:sy n="68" d="100"/>
        </p:scale>
        <p:origin x="1212" y="72"/>
      </p:cViewPr>
      <p:guideLst>
        <p:guide orient="horz" pos="2160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0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ACDAD5B-3CD7-FEF0-BB90-85BC5CF8D5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" y="10"/>
            <a:ext cx="4342128" cy="345604"/>
          </a:xfrm>
          <a:prstGeom prst="rect">
            <a:avLst/>
          </a:prstGeom>
        </p:spPr>
        <p:txBody>
          <a:bodyPr vert="horz" lIns="96500" tIns="48254" rIns="96500" bIns="4825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DA52E4-BAF6-2476-F176-18F828A19D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5855" y="10"/>
            <a:ext cx="4342128" cy="345604"/>
          </a:xfrm>
          <a:prstGeom prst="rect">
            <a:avLst/>
          </a:prstGeom>
        </p:spPr>
        <p:txBody>
          <a:bodyPr vert="horz" lIns="96500" tIns="48254" rIns="96500" bIns="48254" rtlCol="0"/>
          <a:lstStyle>
            <a:lvl1pPr algn="r">
              <a:defRPr sz="1300"/>
            </a:lvl1pPr>
          </a:lstStyle>
          <a:p>
            <a:fld id="{5D28C3C5-3445-46BF-B832-A5D5C29FBAA4}" type="datetimeFigureOut">
              <a:rPr lang="pt-BR" smtClean="0"/>
              <a:t>30/01/2025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FF706D-0D6A-633E-1120-6430FB9DF0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8" y="6542564"/>
            <a:ext cx="4342128" cy="345603"/>
          </a:xfrm>
          <a:prstGeom prst="rect">
            <a:avLst/>
          </a:prstGeom>
        </p:spPr>
        <p:txBody>
          <a:bodyPr vert="horz" lIns="96500" tIns="48254" rIns="96500" bIns="4825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C43338-FE1F-E16E-D2DF-F5696E854B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5855" y="6542564"/>
            <a:ext cx="4342128" cy="345603"/>
          </a:xfrm>
          <a:prstGeom prst="rect">
            <a:avLst/>
          </a:prstGeom>
        </p:spPr>
        <p:txBody>
          <a:bodyPr vert="horz" lIns="96500" tIns="48254" rIns="96500" bIns="48254" rtlCol="0" anchor="b"/>
          <a:lstStyle>
            <a:lvl1pPr algn="r">
              <a:defRPr sz="1300"/>
            </a:lvl1pPr>
          </a:lstStyle>
          <a:p>
            <a:fld id="{2F558901-5FD5-4112-8D14-5F3BF1F63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1624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0"/>
            <a:ext cx="4342128" cy="345604"/>
          </a:xfrm>
          <a:prstGeom prst="rect">
            <a:avLst/>
          </a:prstGeom>
        </p:spPr>
        <p:txBody>
          <a:bodyPr vert="horz" lIns="96500" tIns="48254" rIns="96500" bIns="4825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5" y="10"/>
            <a:ext cx="4342128" cy="345604"/>
          </a:xfrm>
          <a:prstGeom prst="rect">
            <a:avLst/>
          </a:prstGeom>
        </p:spPr>
        <p:txBody>
          <a:bodyPr vert="horz" lIns="96500" tIns="48254" rIns="96500" bIns="48254" rtlCol="0"/>
          <a:lstStyle>
            <a:lvl1pPr algn="r">
              <a:defRPr sz="1300"/>
            </a:lvl1pPr>
          </a:lstStyle>
          <a:p>
            <a:fld id="{FF8F3FAE-9AD0-4933-B160-35871B718CE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28988" y="860425"/>
            <a:ext cx="3362325" cy="2327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0" tIns="48254" rIns="96500" bIns="482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314934"/>
            <a:ext cx="8016240" cy="2712213"/>
          </a:xfrm>
          <a:prstGeom prst="rect">
            <a:avLst/>
          </a:prstGeom>
        </p:spPr>
        <p:txBody>
          <a:bodyPr vert="horz" lIns="96500" tIns="48254" rIns="96500" bIns="482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6542564"/>
            <a:ext cx="4342128" cy="345603"/>
          </a:xfrm>
          <a:prstGeom prst="rect">
            <a:avLst/>
          </a:prstGeom>
        </p:spPr>
        <p:txBody>
          <a:bodyPr vert="horz" lIns="96500" tIns="48254" rIns="96500" bIns="4825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5" y="6542564"/>
            <a:ext cx="4342128" cy="345603"/>
          </a:xfrm>
          <a:prstGeom prst="rect">
            <a:avLst/>
          </a:prstGeom>
        </p:spPr>
        <p:txBody>
          <a:bodyPr vert="horz" lIns="96500" tIns="48254" rIns="96500" bIns="48254" rtlCol="0" anchor="b"/>
          <a:lstStyle>
            <a:lvl1pPr algn="r">
              <a:defRPr sz="1300"/>
            </a:lvl1pPr>
          </a:lstStyle>
          <a:p>
            <a:fld id="{A0A16607-54CB-4CD7-8F78-300A5A9D53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9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43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16454-799C-4CB8-9825-A35EAF710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5A30F8-689D-499D-8E6B-55886E72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7723CD-D646-4418-B4CC-463D2D9D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BC4B94A0-7345-45D3-89FF-8F2A2D962FFB}" type="datetime1">
              <a:rPr lang="pt-BR" smtClean="0"/>
              <a:t>30/01/2025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71BDA-8B5D-42E5-AB76-CF49D200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17A3DE-71B7-4412-B19F-578E50F6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57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8A6D9-C4E0-4315-9263-A2634B58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61B737-7FDF-4E26-A21D-4B46CA549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7FAB40-5098-4F20-B007-EF41B0C6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54AFBEEC-8EA8-4681-8E04-489EDAB66107}" type="datetime1">
              <a:rPr lang="pt-BR" smtClean="0"/>
              <a:t>30/01/2025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0F2017-1E7D-428A-AFC4-C65AFA02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1D58E-CB70-4814-BD53-A8E47824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24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152F66-8C43-433D-980B-369A450DE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A7089C-62A6-4870-ACC1-7CB03696A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35996A-A079-4C40-8A24-1889E55B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706479BD-A839-4A5C-A8DA-0CB38B0B49D7}" type="datetime1">
              <a:rPr lang="pt-BR" smtClean="0"/>
              <a:t>30/01/2025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0C345-4357-4F40-BCE8-7E57071E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CCB72B-32CF-4721-94BA-8EF6C479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85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149C-99A0-4761-93A5-082B7A1D77EF}" type="datetime1">
              <a:rPr lang="pt-BR" smtClean="0"/>
              <a:t>30/01/2025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3069" y="6420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18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9260A-D14B-48A3-BCC1-B200676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34A2E8-DDD1-4D89-9B0C-547DB3765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2B48C6-E0E6-4643-9E1B-60FDDE92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A6F8CED9-B2B3-4098-997A-4E2267CD2A38}" type="datetime1">
              <a:rPr lang="pt-BR" smtClean="0"/>
              <a:t>30/01/2025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7BC3FB-27FA-4B44-ADD5-FF4A0161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40C8E-67F7-42DD-AD33-C636ACF3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70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54B14-3337-4860-8880-08F27A88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7684CE-B0F2-4F07-90A4-6ACF1AF44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F464FD-651D-4A56-AE1A-39784CC1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D86699C2-7085-46A1-9B8E-AD2A75A24EF5}" type="datetime1">
              <a:rPr lang="pt-BR" smtClean="0"/>
              <a:t>30/01/2025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D8F4C-D894-4CF5-938A-05138F8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AEB589-B70F-42C2-969D-B5C910C5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3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C25A-5FE8-4296-82FB-9BCF721B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16066-A3FE-4F8F-8F68-B9013FE8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F93F5-24E4-44EC-8F1E-59D55C07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4B4027-5BC4-4E41-8669-4D15BC4A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CD0C7FB3-8D06-430E-B91E-C66BB1A03F8C}" type="datetime1">
              <a:rPr lang="pt-BR" smtClean="0"/>
              <a:t>30/01/2025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261E69-237A-4901-96C8-BEAD4CD1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B0F49E-0BE0-4398-9B13-35873444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79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45F9C-5DCF-44D3-8BCF-7A0C316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9B8B13-7D20-497F-B9D4-D388220C8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77D346-839D-43CD-B907-502768ED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E9F562-55DC-4C15-B69D-96223A733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E78A05-FE07-4CEE-BAC0-3C08A2BCE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F0A18A-449F-4D8D-B184-8B8D1997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B2DDDBA-D2B2-4EA1-9CB8-D42E8E01C9BF}" type="datetime1">
              <a:rPr lang="pt-BR" smtClean="0"/>
              <a:t>30/01/2025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A6472F-AE28-48F2-AD0A-C9D5628D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5AF128-15AF-40A1-B0B3-0268B79B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92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29EF2-538E-4CF6-955A-DB8F0DFD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3A4104-F00A-4A1F-93C0-826F977A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132855B-3658-4E25-A96A-5E666DAC2922}" type="datetime1">
              <a:rPr lang="pt-BR" smtClean="0"/>
              <a:t>30/01/2025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844135-71DB-4058-B679-F00905FE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020BAF-4B3A-4A1D-A3CD-7B8CE61A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00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FA31B5-7E1F-478E-AEAD-60DC0B92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4B3A0CF-979F-43FA-A927-65DC49714EE7}" type="datetime1">
              <a:rPr lang="pt-BR" smtClean="0"/>
              <a:t>30/01/2025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6268E8-9740-4213-9105-D94F39D2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17C6A4-F013-4725-8B31-2BC63735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67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3030F-B319-47BB-BEE4-4D1761F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85C825-CD66-4D5F-8006-D9E68C7E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794C61-17B0-498C-B725-5197BE8E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38DB8B-489C-4912-BE93-834EAB22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34AEF2CF-27C4-4977-B8E9-391D84751BE3}" type="datetime1">
              <a:rPr lang="pt-BR" smtClean="0"/>
              <a:t>30/01/2025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C337AE-78C9-49BD-83B9-BE85C5BA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C6AA12-EEAB-429B-A245-92C0E886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67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F1B02-0C48-4A82-B6EF-54C1B855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3F3201-9B94-4048-AC40-185F28CCB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049D29-AB83-4689-87AC-F9BABFB34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2C602A-8931-41B9-883A-BC3D4E7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2B22E1CA-0B82-480D-AA9A-340087AC0794}" type="datetime1">
              <a:rPr lang="pt-BR" smtClean="0"/>
              <a:t>30/01/2025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35D91F-ADDD-4B24-847B-58238D67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FF23FB-4E50-4D31-AE2E-2BD17D0C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15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89F116F-ABFF-413A-BB81-A590D0DB3D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6459176"/>
            <a:ext cx="1045155" cy="28443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D36D7C-D7D3-46DA-874A-A62AD06613B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194600"/>
            <a:ext cx="1044000" cy="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5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ECE8D3-A62C-47B8-A939-2A3724A7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4303-4BDC-49CF-B323-B1E36980B061}" type="slidenum">
              <a:rPr lang="pt-BR" smtClean="0"/>
              <a:t>1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42AFDB-2794-41CE-80CA-C9D7F6ED8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9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1E86BA3-559C-4756-BEAB-222D638038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52" y="5948774"/>
            <a:ext cx="2475132" cy="6735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61709E3-91E0-414A-BAE0-B80335AB6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845" y="93847"/>
            <a:ext cx="2556310" cy="97297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7D25F3B-7205-453E-833C-94007B288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2762212"/>
            <a:ext cx="9864000" cy="13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14FA55D6-3AEA-4588-A711-E9E04FC43039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2FF5638E-B378-43D7-83AF-436E7AEBD4C5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3A85198-BE2E-4AC7-BB19-DA7ED4608B7F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D333B30-BB62-4F12-96DE-1787E808FE73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549ADAF-BBF0-47DC-9870-B20B8C2571A7}"/>
              </a:ext>
            </a:extLst>
          </p:cNvPr>
          <p:cNvSpPr txBox="1"/>
          <p:nvPr/>
        </p:nvSpPr>
        <p:spPr>
          <a:xfrm>
            <a:off x="1616063" y="1992265"/>
            <a:ext cx="7232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vende bem medicamentos para crianças como PREDSIN, NOVALGINA, ALIVIUM, ALLEGRA, TYLENOL,  AMOXILINA dentre outros NÃO É MESMO?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7CFBAB8-59BF-4FD1-96C3-62DB64AF1770}"/>
              </a:ext>
            </a:extLst>
          </p:cNvPr>
          <p:cNvSpPr txBox="1"/>
          <p:nvPr/>
        </p:nvSpPr>
        <p:spPr>
          <a:xfrm>
            <a:off x="1616063" y="2737626"/>
            <a:ext cx="720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unidades você vende todos os meses de medicamentos direcionados para as crianças? São muitas unidades não é mesmo?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2A58537-AA52-4DC0-80EE-85D8090318E8}"/>
              </a:ext>
            </a:extLst>
          </p:cNvPr>
          <p:cNvSpPr txBox="1"/>
          <p:nvPr/>
        </p:nvSpPr>
        <p:spPr>
          <a:xfrm>
            <a:off x="1616063" y="3482987"/>
            <a:ext cx="7524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tem um produto  estratégico para as crianças sem contra indicação para aproveitar  toda esta demanda,  podendo deixar até R$ 20,00  por unidade vendida no seu caixa?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NÃO?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D86E468E-A75C-4AC8-872F-F4D9254B7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42" y="2047810"/>
            <a:ext cx="322594" cy="285623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C2D730F0-8C3A-4E26-A7F7-81FF8D37B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42" y="3538864"/>
            <a:ext cx="322594" cy="285623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9F74BA8F-05D7-40E1-915C-179EA88E2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35" y="4632879"/>
            <a:ext cx="322594" cy="285623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19D45348-F1C7-4DC7-862D-9E458D807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42" y="2864743"/>
            <a:ext cx="322594" cy="285623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9E9144B0-AEE4-42CF-8854-79486E5C8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35" y="5198266"/>
            <a:ext cx="322594" cy="285623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A6846C6D-EF92-471A-B7D5-65E326755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8" y="5826673"/>
            <a:ext cx="322594" cy="285623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60D7F13B-82D2-4B60-B4C5-7F6BDB11B6F7}"/>
              </a:ext>
            </a:extLst>
          </p:cNvPr>
          <p:cNvSpPr/>
          <p:nvPr/>
        </p:nvSpPr>
        <p:spPr>
          <a:xfrm>
            <a:off x="3591681" y="4802468"/>
            <a:ext cx="20353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 o </a:t>
            </a:r>
          </a:p>
          <a:p>
            <a:pPr algn="ctr"/>
            <a:r>
              <a:rPr lang="pt-BR" sz="1600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  <a:p>
            <a:pPr algn="ctr"/>
            <a:r>
              <a:rPr lang="pt-BR" sz="1600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Biocálcio B12 kids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943D77F6-17C8-407B-9380-C92C33AD740E}"/>
              </a:ext>
            </a:extLst>
          </p:cNvPr>
          <p:cNvGrpSpPr/>
          <p:nvPr/>
        </p:nvGrpSpPr>
        <p:grpSpPr>
          <a:xfrm>
            <a:off x="1163236" y="4120426"/>
            <a:ext cx="3128389" cy="2441301"/>
            <a:chOff x="2069421" y="288993"/>
            <a:chExt cx="2337701" cy="1811714"/>
          </a:xfrm>
        </p:grpSpPr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50699A72-ACFC-464F-B901-177FB90EE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421" y="288993"/>
              <a:ext cx="1811714" cy="1811714"/>
            </a:xfrm>
            <a:prstGeom prst="rect">
              <a:avLst/>
            </a:prstGeom>
          </p:spPr>
        </p:pic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FB484646-62E2-4F72-A2DE-4FF0BE4C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784" y="577027"/>
              <a:ext cx="1670338" cy="1202644"/>
            </a:xfrm>
            <a:prstGeom prst="rect">
              <a:avLst/>
            </a:prstGeom>
          </p:spPr>
        </p:pic>
      </p:grpSp>
      <p:pic>
        <p:nvPicPr>
          <p:cNvPr id="56" name="Imagem 55">
            <a:extLst>
              <a:ext uri="{FF2B5EF4-FFF2-40B4-BE49-F238E27FC236}">
                <a16:creationId xmlns:a16="http://schemas.microsoft.com/office/drawing/2014/main" id="{75ED521C-1B44-4C45-A80C-245CA2B0C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56" y="1101750"/>
            <a:ext cx="1972557" cy="764524"/>
          </a:xfrm>
          <a:prstGeom prst="rect">
            <a:avLst/>
          </a:prstGeom>
        </p:spPr>
      </p:pic>
      <p:sp>
        <p:nvSpPr>
          <p:cNvPr id="57" name="Retângulo 56">
            <a:extLst>
              <a:ext uri="{FF2B5EF4-FFF2-40B4-BE49-F238E27FC236}">
                <a16:creationId xmlns:a16="http://schemas.microsoft.com/office/drawing/2014/main" id="{3A5B67A3-E6D7-42D9-A89D-C78AB520988A}"/>
              </a:ext>
            </a:extLst>
          </p:cNvPr>
          <p:cNvSpPr/>
          <p:nvPr/>
        </p:nvSpPr>
        <p:spPr>
          <a:xfrm>
            <a:off x="6363678" y="4547694"/>
            <a:ext cx="2379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Auxilio no crescimento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6BFED08D-815F-4D88-B3F8-CCCE1C3E06E5}"/>
              </a:ext>
            </a:extLst>
          </p:cNvPr>
          <p:cNvSpPr/>
          <p:nvPr/>
        </p:nvSpPr>
        <p:spPr>
          <a:xfrm>
            <a:off x="6390429" y="5176029"/>
            <a:ext cx="2763303" cy="28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Fortalecimento ósseo infantil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0A3FD2F1-57C6-49BB-B4B2-F093DC5CC700}"/>
              </a:ext>
            </a:extLst>
          </p:cNvPr>
          <p:cNvSpPr/>
          <p:nvPr/>
        </p:nvSpPr>
        <p:spPr>
          <a:xfrm>
            <a:off x="6359262" y="5812988"/>
            <a:ext cx="3301595" cy="28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dentes fortes nas crianças</a:t>
            </a:r>
          </a:p>
        </p:txBody>
      </p:sp>
    </p:spTree>
    <p:extLst>
      <p:ext uri="{BB962C8B-B14F-4D97-AF65-F5344CB8AC3E}">
        <p14:creationId xmlns:p14="http://schemas.microsoft.com/office/powerpoint/2010/main" val="157931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93D78EDB-A7CD-48DC-93BC-4D51A0C439C2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D01E3F5B-A9D2-4832-A152-6B4176F7C0F5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7CD9090-66B8-492D-AD29-C0F26FE5F982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76BDDD1-4915-40DB-8AA4-C7F6FE734FE6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7E33D54C-03F6-4DCC-85A8-377DBAD5F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56" y="1101750"/>
            <a:ext cx="1972557" cy="764524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AB790E1C-A889-4159-936F-2EF3231E4E2D}"/>
              </a:ext>
            </a:extLst>
          </p:cNvPr>
          <p:cNvSpPr txBox="1"/>
          <p:nvPr/>
        </p:nvSpPr>
        <p:spPr>
          <a:xfrm>
            <a:off x="5494766" y="5422472"/>
            <a:ext cx="3638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R$39,99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883AD4A-5601-4734-9977-F74FFD97FD1B}"/>
              </a:ext>
            </a:extLst>
          </p:cNvPr>
          <p:cNvSpPr txBox="1"/>
          <p:nvPr/>
        </p:nvSpPr>
        <p:spPr>
          <a:xfrm>
            <a:off x="5506399" y="5814061"/>
            <a:ext cx="475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R$ 10,00</a:t>
            </a:r>
          </a:p>
        </p:txBody>
      </p:sp>
      <p:sp>
        <p:nvSpPr>
          <p:cNvPr id="40" name="Retângulo: Cantos Diagonais Arredondados 39">
            <a:extLst>
              <a:ext uri="{FF2B5EF4-FFF2-40B4-BE49-F238E27FC236}">
                <a16:creationId xmlns:a16="http://schemas.microsoft.com/office/drawing/2014/main" id="{516A3349-22C9-467E-8A7B-B59CFC3EF2E2}"/>
              </a:ext>
            </a:extLst>
          </p:cNvPr>
          <p:cNvSpPr/>
          <p:nvPr/>
        </p:nvSpPr>
        <p:spPr>
          <a:xfrm>
            <a:off x="5183805" y="2065611"/>
            <a:ext cx="4188968" cy="2197549"/>
          </a:xfrm>
          <a:prstGeom prst="round2DiagRect">
            <a:avLst>
              <a:gd name="adj1" fmla="val 16667"/>
              <a:gd name="adj2" fmla="val 8382"/>
            </a:avLst>
          </a:prstGeom>
          <a:solidFill>
            <a:srgbClr val="490097"/>
          </a:solidFill>
          <a:ln>
            <a:solidFill>
              <a:srgbClr val="AB73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62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17DE2EA-5F5B-4C31-A921-407D7BCDB5E3}"/>
              </a:ext>
            </a:extLst>
          </p:cNvPr>
          <p:cNvSpPr/>
          <p:nvPr/>
        </p:nvSpPr>
        <p:spPr>
          <a:xfrm>
            <a:off x="5964702" y="2373675"/>
            <a:ext cx="3168836" cy="163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seu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NEUROVENDAS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pt-BR" sz="2447" b="1" dirty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QUENTES 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ACELERE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            resultados!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6A64B182-8FF5-4968-940E-A745400CA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2" y="2269563"/>
            <a:ext cx="3423313" cy="2802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185CDD5C-73D4-4C09-8FE6-432C5C353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05" y="5475455"/>
            <a:ext cx="322594" cy="285623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8D5DA71A-DC79-49F0-AF94-7AFEAA6B9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05" y="5920027"/>
            <a:ext cx="322594" cy="285623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80B92F76-4C84-4A81-BFE1-C6D0A1587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34" y="3253949"/>
            <a:ext cx="2822748" cy="151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6F4979CA-5DBC-4A48-A34F-AF967810E34A}"/>
              </a:ext>
            </a:extLst>
          </p:cNvPr>
          <p:cNvSpPr/>
          <p:nvPr/>
        </p:nvSpPr>
        <p:spPr>
          <a:xfrm>
            <a:off x="178519" y="0"/>
            <a:ext cx="9427082" cy="18117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1850515-3828-4BFF-8F48-20D1F01502A4}"/>
              </a:ext>
            </a:extLst>
          </p:cNvPr>
          <p:cNvSpPr txBox="1"/>
          <p:nvPr/>
        </p:nvSpPr>
        <p:spPr>
          <a:xfrm>
            <a:off x="690368" y="2465293"/>
            <a:ext cx="9234000" cy="697885"/>
          </a:xfrm>
          <a:prstGeom prst="snip2DiagRect">
            <a:avLst/>
          </a:prstGeom>
          <a:solidFill>
            <a:srgbClr val="490097"/>
          </a:solidFill>
          <a:ln>
            <a:solidFill>
              <a:srgbClr val="49009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Balconista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utilize as perguntas chave durante o atendimento para identificar as necessidades do cliente e associar ao seu tratamento.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570E3FF-4935-4559-9530-4AD088F60E0D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2057B0-80B4-4D8B-87D6-C8AB77AA0E66}"/>
              </a:ext>
            </a:extLst>
          </p:cNvPr>
          <p:cNvSpPr txBox="1"/>
          <p:nvPr/>
        </p:nvSpPr>
        <p:spPr>
          <a:xfrm>
            <a:off x="3873100" y="1369061"/>
            <a:ext cx="12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Sugerido</a:t>
            </a:r>
          </a:p>
          <a:p>
            <a:pPr algn="ctr"/>
            <a:r>
              <a:rPr lang="pt-BR" sz="1600" b="1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R$ 39,99</a:t>
            </a:r>
            <a:endParaRPr lang="pt-BR" b="1" dirty="0">
              <a:solidFill>
                <a:srgbClr val="490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ângulo: Cantos Diagonais Recortados 28">
            <a:extLst>
              <a:ext uri="{FF2B5EF4-FFF2-40B4-BE49-F238E27FC236}">
                <a16:creationId xmlns:a16="http://schemas.microsoft.com/office/drawing/2014/main" id="{89800E8F-B72A-4316-B6DF-9A907D64BAAF}"/>
              </a:ext>
            </a:extLst>
          </p:cNvPr>
          <p:cNvSpPr/>
          <p:nvPr/>
        </p:nvSpPr>
        <p:spPr>
          <a:xfrm>
            <a:off x="-914401" y="188652"/>
            <a:ext cx="54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352B0C-6EFF-4833-9BE4-9A0F6E341A85}"/>
              </a:ext>
            </a:extLst>
          </p:cNvPr>
          <p:cNvSpPr txBox="1"/>
          <p:nvPr/>
        </p:nvSpPr>
        <p:spPr>
          <a:xfrm>
            <a:off x="1024416" y="104169"/>
            <a:ext cx="277348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 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Express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425751-110F-4F14-9F9B-B753D408ECD6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3280CEF-AB59-4DF6-BF59-2170F96E53FA}"/>
              </a:ext>
            </a:extLst>
          </p:cNvPr>
          <p:cNvSpPr txBox="1"/>
          <p:nvPr/>
        </p:nvSpPr>
        <p:spPr>
          <a:xfrm>
            <a:off x="722477" y="5762100"/>
            <a:ext cx="9181046" cy="991731"/>
          </a:xfrm>
          <a:prstGeom prst="snip2DiagRect">
            <a:avLst/>
          </a:prstGeom>
          <a:solidFill>
            <a:srgbClr val="4900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Eu tenho um produto completo  para seu filho(a), é o </a:t>
            </a:r>
            <a:r>
              <a:rPr lang="pt-BR" sz="1600" b="1" dirty="0">
                <a:solidFill>
                  <a:schemeClr val="bg1"/>
                </a:solidFill>
              </a:rPr>
              <a:t>Biocálcio B12 Kids</a:t>
            </a:r>
            <a:r>
              <a:rPr lang="pt-BR" sz="1600" dirty="0">
                <a:solidFill>
                  <a:schemeClr val="bg1"/>
                </a:solidFill>
              </a:rPr>
              <a:t>,  ele possui os principais nutrientes que seu filho necessita para  desenvolvimento, crescimento, fortalecimento  ósseo e dos dentes do seu filho!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6C35B62-8C6C-4BEF-8935-9FD640A4E4AE}"/>
              </a:ext>
            </a:extLst>
          </p:cNvPr>
          <p:cNvSpPr/>
          <p:nvPr/>
        </p:nvSpPr>
        <p:spPr>
          <a:xfrm>
            <a:off x="4816202" y="166155"/>
            <a:ext cx="21644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Associar com a venda de medicamentos infantis como </a:t>
            </a:r>
            <a:r>
              <a:rPr lang="pt-BR" sz="1000" dirty="0" err="1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Predsin</a:t>
            </a:r>
            <a:r>
              <a:rPr lang="pt-BR" sz="1000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Novalgina, </a:t>
            </a:r>
            <a:r>
              <a:rPr lang="pt-BR" sz="1000" dirty="0" err="1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Alivium</a:t>
            </a:r>
            <a:r>
              <a:rPr lang="pt-BR" sz="1000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000" dirty="0" err="1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Tylenol</a:t>
            </a:r>
            <a:r>
              <a:rPr lang="pt-BR" sz="1000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Amoxicilina, vermífugos, gripes, resfriados, infecções, etc...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6865991-0A57-481D-9EDF-5BBCD8658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93" y="-1"/>
            <a:ext cx="2719407" cy="1811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8" name="Agrupar 37">
            <a:extLst>
              <a:ext uri="{FF2B5EF4-FFF2-40B4-BE49-F238E27FC236}">
                <a16:creationId xmlns:a16="http://schemas.microsoft.com/office/drawing/2014/main" id="{17FF9078-6A1E-4F9F-9C87-DFBEA038C3D6}"/>
              </a:ext>
            </a:extLst>
          </p:cNvPr>
          <p:cNvGrpSpPr/>
          <p:nvPr/>
        </p:nvGrpSpPr>
        <p:grpSpPr>
          <a:xfrm>
            <a:off x="1535399" y="725298"/>
            <a:ext cx="2337701" cy="1811714"/>
            <a:chOff x="2069421" y="288993"/>
            <a:chExt cx="2337701" cy="1811714"/>
          </a:xfrm>
        </p:grpSpPr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BECECA87-A9BE-45B5-8423-0EF5485A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421" y="288993"/>
              <a:ext cx="1811714" cy="1811714"/>
            </a:xfrm>
            <a:prstGeom prst="rect">
              <a:avLst/>
            </a:prstGeom>
          </p:spPr>
        </p:pic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FF43154C-407A-467C-910D-378FE1416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784" y="577027"/>
              <a:ext cx="1670338" cy="1202644"/>
            </a:xfrm>
            <a:prstGeom prst="rect">
              <a:avLst/>
            </a:prstGeom>
          </p:spPr>
        </p:pic>
      </p:grpSp>
      <p:sp>
        <p:nvSpPr>
          <p:cNvPr id="42" name="Retângulo 41">
            <a:extLst>
              <a:ext uri="{FF2B5EF4-FFF2-40B4-BE49-F238E27FC236}">
                <a16:creationId xmlns:a16="http://schemas.microsoft.com/office/drawing/2014/main" id="{B02963C6-6224-4C52-9F50-1BC3B7E79F85}"/>
              </a:ext>
            </a:extLst>
          </p:cNvPr>
          <p:cNvSpPr/>
          <p:nvPr/>
        </p:nvSpPr>
        <p:spPr>
          <a:xfrm>
            <a:off x="738738" y="1934382"/>
            <a:ext cx="1388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4 anos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3776DC3-83F1-4416-A01D-6DCB1CBEF426}"/>
              </a:ext>
            </a:extLst>
          </p:cNvPr>
          <p:cNvSpPr txBox="1"/>
          <p:nvPr/>
        </p:nvSpPr>
        <p:spPr>
          <a:xfrm>
            <a:off x="994785" y="3236089"/>
            <a:ext cx="8276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Seu filho consegue se alimentar de 5 a 7 tipos de frutas e vegetais todos os dias? </a:t>
            </a:r>
            <a:r>
              <a:rPr lang="pt-BR" sz="1200" b="1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Você gostaria de melhorar este aspecto da saúde dele? </a:t>
            </a:r>
            <a:r>
              <a:rPr lang="pt-BR" sz="1200" b="1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5693A7C-74B7-4586-9A18-AD51793F902D}"/>
              </a:ext>
            </a:extLst>
          </p:cNvPr>
          <p:cNvSpPr txBox="1"/>
          <p:nvPr/>
        </p:nvSpPr>
        <p:spPr>
          <a:xfrm>
            <a:off x="1024416" y="3929875"/>
            <a:ext cx="84754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Mamãe/Papai, você sabia que os medicamentos que você esta levando diminuem o apetite do seu filho e dificultam a alimentação saudável durante o tratamento? </a:t>
            </a:r>
            <a:r>
              <a:rPr lang="pt-BR" sz="1200" b="1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1200" b="1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pt-BR" sz="1200" b="1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Você gostaria de melhorar este aspecto da saúde dele? </a:t>
            </a:r>
            <a:r>
              <a:rPr lang="pt-BR" sz="1200" b="1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6F8CDBA8-4E2A-430B-B9DC-93489CB4DF62}"/>
              </a:ext>
            </a:extLst>
          </p:cNvPr>
          <p:cNvSpPr/>
          <p:nvPr/>
        </p:nvSpPr>
        <p:spPr>
          <a:xfrm>
            <a:off x="1024416" y="4992993"/>
            <a:ext cx="8276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Mamãe/Papai, você sabia que melhorar a alimentação do seu filho pode melhorar o desempenho dele nos estudos?</a:t>
            </a:r>
          </a:p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NÃO?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Você gostaria de melhorar este aspecto da saúde dele? </a:t>
            </a:r>
            <a:r>
              <a:rPr lang="pt-BR" sz="1200" b="1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rgbClr val="490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12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781A358A-D302-4404-9F4F-93350D5F58F9}"/>
              </a:ext>
            </a:extLst>
          </p:cNvPr>
          <p:cNvCxnSpPr>
            <a:cxnSpLocks/>
          </p:cNvCxnSpPr>
          <p:nvPr/>
        </p:nvCxnSpPr>
        <p:spPr>
          <a:xfrm>
            <a:off x="1321699" y="3789252"/>
            <a:ext cx="6989005" cy="27505"/>
          </a:xfrm>
          <a:prstGeom prst="line">
            <a:avLst/>
          </a:prstGeom>
          <a:ln>
            <a:solidFill>
              <a:srgbClr val="4900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242EA1CA-36A7-404A-86AD-53DF2BD9484E}"/>
              </a:ext>
            </a:extLst>
          </p:cNvPr>
          <p:cNvCxnSpPr>
            <a:cxnSpLocks/>
          </p:cNvCxnSpPr>
          <p:nvPr/>
        </p:nvCxnSpPr>
        <p:spPr>
          <a:xfrm>
            <a:off x="1321699" y="4886995"/>
            <a:ext cx="6989005" cy="27505"/>
          </a:xfrm>
          <a:prstGeom prst="line">
            <a:avLst/>
          </a:prstGeom>
          <a:ln>
            <a:solidFill>
              <a:srgbClr val="4900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1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3">
            <a:extLst>
              <a:ext uri="{FF2B5EF4-FFF2-40B4-BE49-F238E27FC236}">
                <a16:creationId xmlns:a16="http://schemas.microsoft.com/office/drawing/2014/main" id="{1BE8A2B8-5F7B-4159-B628-E6017EB7E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54890"/>
              </p:ext>
            </p:extLst>
          </p:nvPr>
        </p:nvGraphicFramePr>
        <p:xfrm>
          <a:off x="0" y="2150532"/>
          <a:ext cx="9873743" cy="46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963051775"/>
                    </a:ext>
                  </a:extLst>
                </a:gridCol>
                <a:gridCol w="225743">
                  <a:extLst>
                    <a:ext uri="{9D8B030D-6E8A-4147-A177-3AD203B41FA5}">
                      <a16:colId xmlns:a16="http://schemas.microsoft.com/office/drawing/2014/main" val="2398612465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99329490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826662687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93971332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17095655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95749728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25051560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52873778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58014119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8930519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15073983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52127570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37477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096919507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92822564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6730690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2968418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9720421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621683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41473793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13970708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12982230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6838767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73631123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52958824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4686430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551236067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81889365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9314951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29337350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2396946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73453569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800" b="1" kern="1200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BALCONISTA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800" b="1" kern="1200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2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066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05757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8292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6705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3444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2692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1452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2290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375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2388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0157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892007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B7CEC610-4D46-4E92-B001-BB75ECC5FFC1}"/>
              </a:ext>
            </a:extLst>
          </p:cNvPr>
          <p:cNvSpPr/>
          <p:nvPr/>
        </p:nvSpPr>
        <p:spPr>
          <a:xfrm>
            <a:off x="4319526" y="1796052"/>
            <a:ext cx="1714013" cy="356294"/>
          </a:xfrm>
          <a:prstGeom prst="rect">
            <a:avLst/>
          </a:prstGeom>
          <a:solidFill>
            <a:srgbClr val="0073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0062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264F85-739D-4BAA-AB44-6DE109F6D1FF}"/>
              </a:ext>
            </a:extLst>
          </p:cNvPr>
          <p:cNvSpPr txBox="1"/>
          <p:nvPr/>
        </p:nvSpPr>
        <p:spPr>
          <a:xfrm>
            <a:off x="4474645" y="1822647"/>
            <a:ext cx="140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 DO MÊS</a:t>
            </a:r>
          </a:p>
        </p:txBody>
      </p:sp>
      <p:sp>
        <p:nvSpPr>
          <p:cNvPr id="8" name="Retângulo: Cantos Diagonais Recortados 7">
            <a:extLst>
              <a:ext uri="{FF2B5EF4-FFF2-40B4-BE49-F238E27FC236}">
                <a16:creationId xmlns:a16="http://schemas.microsoft.com/office/drawing/2014/main" id="{71E50A2C-95E5-42B0-8549-7A0A36341545}"/>
              </a:ext>
            </a:extLst>
          </p:cNvPr>
          <p:cNvSpPr/>
          <p:nvPr/>
        </p:nvSpPr>
        <p:spPr>
          <a:xfrm>
            <a:off x="114303" y="1687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PRODUTO: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18D1C7-F8A3-4465-9FE0-4050E11D3620}"/>
              </a:ext>
            </a:extLst>
          </p:cNvPr>
          <p:cNvSpPr txBox="1"/>
          <p:nvPr/>
        </p:nvSpPr>
        <p:spPr>
          <a:xfrm>
            <a:off x="413658" y="1014620"/>
            <a:ext cx="497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PREMIAÇÃO BALCONISTA:</a:t>
            </a:r>
            <a:endParaRPr lang="pt-BR" sz="1800" b="1" kern="1200" dirty="0">
              <a:solidFill>
                <a:srgbClr val="00736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20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5573</TotalTime>
  <Words>408</Words>
  <Application>Microsoft Office PowerPoint</Application>
  <PresentationFormat>Papel A4 (210 x 297 mm)</PresentationFormat>
  <Paragraphs>69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Infographic</dc:title>
  <dc:creator>Iryna Siletska</dc:creator>
  <cp:lastModifiedBy>Mislene Patricio Puziski Colonetti</cp:lastModifiedBy>
  <cp:revision>1324</cp:revision>
  <cp:lastPrinted>2024-01-05T11:31:13Z</cp:lastPrinted>
  <dcterms:created xsi:type="dcterms:W3CDTF">2021-01-18T10:18:21Z</dcterms:created>
  <dcterms:modified xsi:type="dcterms:W3CDTF">2025-01-30T16:36:55Z</dcterms:modified>
</cp:coreProperties>
</file>