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537" r:id="rId2"/>
    <p:sldId id="496" r:id="rId3"/>
    <p:sldId id="497" r:id="rId4"/>
    <p:sldId id="498" r:id="rId5"/>
    <p:sldId id="535" r:id="rId6"/>
  </p:sldIdLst>
  <p:sldSz cx="9906000" cy="6858000" type="A4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a Rodrigues da Silveira" initials="ARdS" lastIdx="9" clrIdx="0">
    <p:extLst>
      <p:ext uri="{19B8F6BF-5375-455C-9EA6-DF929625EA0E}">
        <p15:presenceInfo xmlns:p15="http://schemas.microsoft.com/office/powerpoint/2012/main" userId="cc14839490d127f9" providerId="Windows Live"/>
      </p:ext>
    </p:extLst>
  </p:cmAuthor>
  <p:cmAuthor id="2" name="Andresa Rodrigues" initials="AR" lastIdx="1" clrIdx="1">
    <p:extLst>
      <p:ext uri="{19B8F6BF-5375-455C-9EA6-DF929625EA0E}">
        <p15:presenceInfo xmlns:p15="http://schemas.microsoft.com/office/powerpoint/2012/main" userId="Andresa Rodrigu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2CA00"/>
    <a:srgbClr val="A9AAAC"/>
    <a:srgbClr val="BDBFBE"/>
    <a:srgbClr val="B4B4B4"/>
    <a:srgbClr val="B9B9B7"/>
    <a:srgbClr val="005F70"/>
    <a:srgbClr val="969696"/>
    <a:srgbClr val="00C19F"/>
    <a:srgbClr val="307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825" autoAdjust="0"/>
  </p:normalViewPr>
  <p:slideViewPr>
    <p:cSldViewPr snapToGrid="0" showGuides="1">
      <p:cViewPr varScale="1">
        <p:scale>
          <a:sx n="68" d="100"/>
          <a:sy n="68" d="100"/>
        </p:scale>
        <p:origin x="1212" y="72"/>
      </p:cViewPr>
      <p:guideLst>
        <p:guide orient="horz" pos="2160"/>
        <p:guide pos="3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09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ACDAD5B-3CD7-FEF0-BB90-85BC5CF8D5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" y="10"/>
            <a:ext cx="4342128" cy="345604"/>
          </a:xfrm>
          <a:prstGeom prst="rect">
            <a:avLst/>
          </a:prstGeom>
        </p:spPr>
        <p:txBody>
          <a:bodyPr vert="horz" lIns="96500" tIns="48254" rIns="96500" bIns="4825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2DA52E4-BAF6-2476-F176-18F828A19D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5855" y="10"/>
            <a:ext cx="4342128" cy="345604"/>
          </a:xfrm>
          <a:prstGeom prst="rect">
            <a:avLst/>
          </a:prstGeom>
        </p:spPr>
        <p:txBody>
          <a:bodyPr vert="horz" lIns="96500" tIns="48254" rIns="96500" bIns="48254" rtlCol="0"/>
          <a:lstStyle>
            <a:lvl1pPr algn="r">
              <a:defRPr sz="1300"/>
            </a:lvl1pPr>
          </a:lstStyle>
          <a:p>
            <a:fld id="{5D28C3C5-3445-46BF-B832-A5D5C29FBAA4}" type="datetimeFigureOut">
              <a:rPr lang="pt-BR" smtClean="0"/>
              <a:t>30/01/2025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EFF706D-0D6A-633E-1120-6430FB9DF0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8" y="6542564"/>
            <a:ext cx="4342128" cy="345603"/>
          </a:xfrm>
          <a:prstGeom prst="rect">
            <a:avLst/>
          </a:prstGeom>
        </p:spPr>
        <p:txBody>
          <a:bodyPr vert="horz" lIns="96500" tIns="48254" rIns="96500" bIns="4825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1C43338-FE1F-E16E-D2DF-F5696E854B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5855" y="6542564"/>
            <a:ext cx="4342128" cy="345603"/>
          </a:xfrm>
          <a:prstGeom prst="rect">
            <a:avLst/>
          </a:prstGeom>
        </p:spPr>
        <p:txBody>
          <a:bodyPr vert="horz" lIns="96500" tIns="48254" rIns="96500" bIns="48254" rtlCol="0" anchor="b"/>
          <a:lstStyle>
            <a:lvl1pPr algn="r">
              <a:defRPr sz="1300"/>
            </a:lvl1pPr>
          </a:lstStyle>
          <a:p>
            <a:fld id="{2F558901-5FD5-4112-8D14-5F3BF1F63B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1624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10"/>
            <a:ext cx="4342128" cy="345604"/>
          </a:xfrm>
          <a:prstGeom prst="rect">
            <a:avLst/>
          </a:prstGeom>
        </p:spPr>
        <p:txBody>
          <a:bodyPr vert="horz" lIns="96500" tIns="48254" rIns="96500" bIns="4825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5" y="10"/>
            <a:ext cx="4342128" cy="345604"/>
          </a:xfrm>
          <a:prstGeom prst="rect">
            <a:avLst/>
          </a:prstGeom>
        </p:spPr>
        <p:txBody>
          <a:bodyPr vert="horz" lIns="96500" tIns="48254" rIns="96500" bIns="48254" rtlCol="0"/>
          <a:lstStyle>
            <a:lvl1pPr algn="r">
              <a:defRPr sz="1300"/>
            </a:lvl1pPr>
          </a:lstStyle>
          <a:p>
            <a:fld id="{FF8F3FAE-9AD0-4933-B160-35871B718CE0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28988" y="860425"/>
            <a:ext cx="3362325" cy="2327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00" tIns="48254" rIns="96500" bIns="482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1" y="3314934"/>
            <a:ext cx="8016240" cy="2712213"/>
          </a:xfrm>
          <a:prstGeom prst="rect">
            <a:avLst/>
          </a:prstGeom>
        </p:spPr>
        <p:txBody>
          <a:bodyPr vert="horz" lIns="96500" tIns="48254" rIns="96500" bIns="482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6542564"/>
            <a:ext cx="4342128" cy="345603"/>
          </a:xfrm>
          <a:prstGeom prst="rect">
            <a:avLst/>
          </a:prstGeom>
        </p:spPr>
        <p:txBody>
          <a:bodyPr vert="horz" lIns="96500" tIns="48254" rIns="96500" bIns="4825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5" y="6542564"/>
            <a:ext cx="4342128" cy="345603"/>
          </a:xfrm>
          <a:prstGeom prst="rect">
            <a:avLst/>
          </a:prstGeom>
        </p:spPr>
        <p:txBody>
          <a:bodyPr vert="horz" lIns="96500" tIns="48254" rIns="96500" bIns="48254" rtlCol="0" anchor="b"/>
          <a:lstStyle>
            <a:lvl1pPr algn="r">
              <a:defRPr sz="1300"/>
            </a:lvl1pPr>
          </a:lstStyle>
          <a:p>
            <a:fld id="{A0A16607-54CB-4CD7-8F78-300A5A9D53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298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843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16454-799C-4CB8-9825-A35EAF710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5A30F8-689D-499D-8E6B-55886E720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7723CD-D646-4418-B4CC-463D2D9D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BC4B94A0-7345-45D3-89FF-8F2A2D962FFB}" type="datetime1">
              <a:rPr lang="pt-BR" smtClean="0"/>
              <a:t>30/01/2025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C71BDA-8B5D-42E5-AB76-CF49D200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17A3DE-71B7-4412-B19F-578E50F6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57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8A6D9-C4E0-4315-9263-A2634B58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D61B737-7FDF-4E26-A21D-4B46CA549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7FAB40-5098-4F20-B007-EF41B0C6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54AFBEEC-8EA8-4681-8E04-489EDAB66107}" type="datetime1">
              <a:rPr lang="pt-BR" smtClean="0"/>
              <a:t>30/01/2025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0F2017-1E7D-428A-AFC4-C65AFA02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21D58E-CB70-4814-BD53-A8E47824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24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152F66-8C43-433D-980B-369A450DE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1A7089C-62A6-4870-ACC1-7CB03696A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35996A-A079-4C40-8A24-1889E55B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706479BD-A839-4A5C-A8DA-0CB38B0B49D7}" type="datetime1">
              <a:rPr lang="pt-BR" smtClean="0"/>
              <a:t>30/01/2025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F0C345-4357-4F40-BCE8-7E57071E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CCB72B-32CF-4721-94BA-8EF6C479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85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8E94-E4FA-4D3F-9D9B-2F359635D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1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2F290-8368-4B3B-9794-5C2AA7DE8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7" indent="0" algn="ctr">
              <a:buNone/>
              <a:defRPr sz="1625"/>
            </a:lvl2pPr>
            <a:lvl3pPr marL="742955" indent="0" algn="ctr">
              <a:buNone/>
              <a:defRPr sz="1463"/>
            </a:lvl3pPr>
            <a:lvl4pPr marL="1114432" indent="0" algn="ctr">
              <a:buNone/>
              <a:defRPr sz="1300"/>
            </a:lvl4pPr>
            <a:lvl5pPr marL="1485910" indent="0" algn="ctr">
              <a:buNone/>
              <a:defRPr sz="1300"/>
            </a:lvl5pPr>
            <a:lvl6pPr marL="1857387" indent="0" algn="ctr">
              <a:buNone/>
              <a:defRPr sz="1300"/>
            </a:lvl6pPr>
            <a:lvl7pPr marL="2228865" indent="0" algn="ctr">
              <a:buNone/>
              <a:defRPr sz="1300"/>
            </a:lvl7pPr>
            <a:lvl8pPr marL="2600342" indent="0" algn="ctr">
              <a:buNone/>
              <a:defRPr sz="1300"/>
            </a:lvl8pPr>
            <a:lvl9pPr marL="297182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40D99-D862-4020-A797-FD55865C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Espaço Reservado para Data 3">
            <a:extLst>
              <a:ext uri="{FF2B5EF4-FFF2-40B4-BE49-F238E27FC236}">
                <a16:creationId xmlns:a16="http://schemas.microsoft.com/office/drawing/2014/main" id="{71EB9AB2-57AE-4B96-924C-8CF852496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8149C-99A0-4761-93A5-082B7A1D77EF}" type="datetime1">
              <a:rPr lang="pt-BR" smtClean="0"/>
              <a:t>30/01/2025</a:t>
            </a:fld>
            <a:endParaRPr lang="pt-BR"/>
          </a:p>
        </p:txBody>
      </p:sp>
      <p:sp>
        <p:nvSpPr>
          <p:cNvPr id="14" name="Espaço Reservado para Número de Slide 5">
            <a:extLst>
              <a:ext uri="{FF2B5EF4-FFF2-40B4-BE49-F238E27FC236}">
                <a16:creationId xmlns:a16="http://schemas.microsoft.com/office/drawing/2014/main" id="{E4BD00F9-55CD-4D79-A661-EF6E96B36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03069" y="642051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18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9260A-D14B-48A3-BCC1-B2006766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34A2E8-DDD1-4D89-9B0C-547DB3765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2B48C6-E0E6-4643-9E1B-60FDDE92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A6F8CED9-B2B3-4098-997A-4E2267CD2A38}" type="datetime1">
              <a:rPr lang="pt-BR" smtClean="0"/>
              <a:t>30/01/2025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7BC3FB-27FA-4B44-ADD5-FF4A01610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C40C8E-67F7-42DD-AD33-C636ACF3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70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54B14-3337-4860-8880-08F27A88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7684CE-B0F2-4F07-90A4-6ACF1AF44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F464FD-651D-4A56-AE1A-39784CC1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D86699C2-7085-46A1-9B8E-AD2A75A24EF5}" type="datetime1">
              <a:rPr lang="pt-BR" smtClean="0"/>
              <a:t>30/01/2025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3D8F4C-D894-4CF5-938A-05138F8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AEB589-B70F-42C2-969D-B5C910C5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36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C25A-5FE8-4296-82FB-9BCF721B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D16066-A3FE-4F8F-8F68-B9013FE88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9F93F5-24E4-44EC-8F1E-59D55C075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4B4027-5BC4-4E41-8669-4D15BC4A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CD0C7FB3-8D06-430E-B91E-C66BB1A03F8C}" type="datetime1">
              <a:rPr lang="pt-BR" smtClean="0"/>
              <a:t>30/01/2025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261E69-237A-4901-96C8-BEAD4CD1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B0F49E-0BE0-4398-9B13-35873444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79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45F9C-5DCF-44D3-8BCF-7A0C316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9B8B13-7D20-497F-B9D4-D388220C8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77D346-839D-43CD-B907-502768ED5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9E9F562-55DC-4C15-B69D-96223A733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9E78A05-FE07-4CEE-BAC0-3C08A2BCE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F0A18A-449F-4D8D-B184-8B8D1997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FB2DDDBA-D2B2-4EA1-9CB8-D42E8E01C9BF}" type="datetime1">
              <a:rPr lang="pt-BR" smtClean="0"/>
              <a:t>30/01/2025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A6472F-AE28-48F2-AD0A-C9D5628D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75AF128-15AF-40A1-B0B3-0268B79B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92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29EF2-538E-4CF6-955A-DB8F0DFD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3A4104-F00A-4A1F-93C0-826F977A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132855B-3658-4E25-A96A-5E666DAC2922}" type="datetime1">
              <a:rPr lang="pt-BR" smtClean="0"/>
              <a:t>30/01/2025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844135-71DB-4058-B679-F00905FE8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D020BAF-4B3A-4A1D-A3CD-7B8CE61A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00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CFA31B5-7E1F-478E-AEAD-60DC0B92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F4B3A0CF-979F-43FA-A927-65DC49714EE7}" type="datetime1">
              <a:rPr lang="pt-BR" smtClean="0"/>
              <a:t>30/01/2025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6268E8-9740-4213-9105-D94F39D2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517C6A4-F013-4725-8B31-2BC63735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67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3030F-B319-47BB-BEE4-4D1761FF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85C825-CD66-4D5F-8006-D9E68C7E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794C61-17B0-498C-B725-5197BE8E7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38DB8B-489C-4912-BE93-834EAB22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34AEF2CF-27C4-4977-B8E9-391D84751BE3}" type="datetime1">
              <a:rPr lang="pt-BR" smtClean="0"/>
              <a:t>30/01/2025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C337AE-78C9-49BD-83B9-BE85C5BA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C6AA12-EEAB-429B-A245-92C0E886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67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F1B02-0C48-4A82-B6EF-54C1B855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23F3201-9B94-4048-AC40-185F28CCB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049D29-AB83-4689-87AC-F9BABFB34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2C602A-8931-41B9-883A-BC3D4E7D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2B22E1CA-0B82-480D-AA9A-340087AC0794}" type="datetime1">
              <a:rPr lang="pt-BR" smtClean="0"/>
              <a:t>30/01/2025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35D91F-ADDD-4B24-847B-58238D67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FF23FB-4E50-4D31-AE2E-2BD17D0C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15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89F116F-ABFF-413A-BB81-A590D0DB3D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34" y="6459176"/>
            <a:ext cx="1045155" cy="28443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9D36D7C-D7D3-46DA-874A-A62AD06613B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34" y="194600"/>
            <a:ext cx="1044000" cy="3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5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hf sldNum="0"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ECE8D3-A62C-47B8-A939-2A3724A7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4303-4BDC-49CF-B323-B1E36980B061}" type="slidenum">
              <a:rPr lang="pt-BR" smtClean="0"/>
              <a:t>1</a:t>
            </a:fld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D42AFDB-2794-41CE-80CA-C9D7F6ED8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9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1E86BA3-559C-4756-BEAB-222D638038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52" y="5948774"/>
            <a:ext cx="2475132" cy="67359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61709E3-91E0-414A-BAE0-B80335AB6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845" y="93847"/>
            <a:ext cx="2556310" cy="97297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7D25F3B-7205-453E-833C-94007B288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" y="2762212"/>
            <a:ext cx="9864000" cy="132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6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m 45">
            <a:extLst>
              <a:ext uri="{FF2B5EF4-FFF2-40B4-BE49-F238E27FC236}">
                <a16:creationId xmlns:a16="http://schemas.microsoft.com/office/drawing/2014/main" id="{F740F244-3DA2-44E6-8F71-C2DA9EF65F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89" y="4617092"/>
            <a:ext cx="244800" cy="216744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47835542-EBCE-4E30-B63F-765BA6828D7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89" y="5237017"/>
            <a:ext cx="244800" cy="216744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B7E1A523-6FD8-4AF0-891E-40277FE3AD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89" y="5848462"/>
            <a:ext cx="244800" cy="216744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C3FCA131-E2C1-49ED-AF10-334B384C3B2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63" y="2061498"/>
            <a:ext cx="244800" cy="216744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B266F314-FDB2-4175-A43C-124E424622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63" y="2598424"/>
            <a:ext cx="244800" cy="216744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914518E7-3DDF-4AA2-AE01-2016EA0EA68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63" y="3606443"/>
            <a:ext cx="244800" cy="21674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158E013A-7BCB-4F9F-84C6-93C57A0529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2" t="9970" r="5244" b="26172"/>
          <a:stretch/>
        </p:blipFill>
        <p:spPr>
          <a:xfrm>
            <a:off x="946673" y="4592792"/>
            <a:ext cx="2144741" cy="1597850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1B7ACC7E-7515-47BC-8F43-47F01ED1CFD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70" y="1080771"/>
            <a:ext cx="1957198" cy="805679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2368650D-9936-4363-9E8E-F2056BCB784C}"/>
              </a:ext>
            </a:extLst>
          </p:cNvPr>
          <p:cNvSpPr txBox="1"/>
          <p:nvPr/>
        </p:nvSpPr>
        <p:spPr>
          <a:xfrm>
            <a:off x="1629992" y="3492474"/>
            <a:ext cx="7609565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já imaginou alavancar sua rentabilidade em até </a:t>
            </a:r>
            <a:r>
              <a:rPr lang="pt-BR" sz="1400" b="1" dirty="0">
                <a:solidFill>
                  <a:srgbClr val="8F1A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R$ 30,00 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unidade vendida com uma nova estratégia associado as vendas dos 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anticoncepcionais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F12C9F9-8196-47A7-874D-636331E57517}"/>
              </a:ext>
            </a:extLst>
          </p:cNvPr>
          <p:cNvSpPr txBox="1"/>
          <p:nvPr/>
        </p:nvSpPr>
        <p:spPr>
          <a:xfrm>
            <a:off x="1629992" y="2002292"/>
            <a:ext cx="7609565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vende bem anticoncepcional na sua farmácia? </a:t>
            </a:r>
            <a:r>
              <a:rPr lang="pt-BR" sz="1200" b="1" dirty="0">
                <a:solidFill>
                  <a:srgbClr val="8F1A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8F1A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8F1A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0C61AD8-7272-4993-BD15-B5FA0123FD72}"/>
              </a:ext>
            </a:extLst>
          </p:cNvPr>
          <p:cNvSpPr txBox="1"/>
          <p:nvPr/>
        </p:nvSpPr>
        <p:spPr>
          <a:xfrm>
            <a:off x="1629992" y="2568297"/>
            <a:ext cx="72082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Quantas unidades de anticoncepcional você vende por mês na sua loja?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B6E70C6-20E2-4F11-8A2C-CCAA5287C0D5}"/>
              </a:ext>
            </a:extLst>
          </p:cNvPr>
          <p:cNvSpPr txBox="1"/>
          <p:nvPr/>
        </p:nvSpPr>
        <p:spPr>
          <a:xfrm>
            <a:off x="3587225" y="4583385"/>
            <a:ext cx="2480610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8F1A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Conheça o </a:t>
            </a:r>
          </a:p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8F1A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</a:t>
            </a:r>
          </a:p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8F1A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Vendas</a:t>
            </a: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8F1A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BIOCÁLCIO MDK! 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609431E-589C-4815-B19D-D9E65BD0924E}"/>
              </a:ext>
            </a:extLst>
          </p:cNvPr>
          <p:cNvSpPr/>
          <p:nvPr/>
        </p:nvSpPr>
        <p:spPr>
          <a:xfrm>
            <a:off x="6351606" y="5818335"/>
            <a:ext cx="360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 no aumento da densidade óssea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18675E1D-81B4-4850-A010-D29C381A7731}"/>
              </a:ext>
            </a:extLst>
          </p:cNvPr>
          <p:cNvSpPr/>
          <p:nvPr/>
        </p:nvSpPr>
        <p:spPr>
          <a:xfrm>
            <a:off x="6351606" y="4617092"/>
            <a:ext cx="42693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 na recuperação de fraturas ósseas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22D97960-6D4D-41CF-A51E-461E66256F8E}"/>
              </a:ext>
            </a:extLst>
          </p:cNvPr>
          <p:cNvSpPr/>
          <p:nvPr/>
        </p:nvSpPr>
        <p:spPr>
          <a:xfrm>
            <a:off x="6351606" y="5206890"/>
            <a:ext cx="3124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 direcionamento do cálcio nos ossos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14FA55D6-3AEA-4588-A711-E9E04FC43039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4" name="Retângulo: Cantos Diagonais Recortados 23">
            <a:extLst>
              <a:ext uri="{FF2B5EF4-FFF2-40B4-BE49-F238E27FC236}">
                <a16:creationId xmlns:a16="http://schemas.microsoft.com/office/drawing/2014/main" id="{2FF5638E-B378-43D7-83AF-436E7AEBD4C5}"/>
              </a:ext>
            </a:extLst>
          </p:cNvPr>
          <p:cNvSpPr/>
          <p:nvPr/>
        </p:nvSpPr>
        <p:spPr>
          <a:xfrm>
            <a:off x="-1061357" y="2449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3A85198-BE2E-4AC7-BB19-DA7ED4608B7F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D333B30-BB62-4F12-96DE-1787E808FE73}"/>
              </a:ext>
            </a:extLst>
          </p:cNvPr>
          <p:cNvSpPr txBox="1"/>
          <p:nvPr/>
        </p:nvSpPr>
        <p:spPr>
          <a:xfrm>
            <a:off x="327279" y="389487"/>
            <a:ext cx="5502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1E9CF802-4DFB-408A-9EB2-B6C7E623A40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63" y="3093895"/>
            <a:ext cx="244800" cy="216744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3A40F477-030D-4467-9787-8F050FC5F9C1}"/>
              </a:ext>
            </a:extLst>
          </p:cNvPr>
          <p:cNvSpPr txBox="1"/>
          <p:nvPr/>
        </p:nvSpPr>
        <p:spPr>
          <a:xfrm>
            <a:off x="1629992" y="3063768"/>
            <a:ext cx="72082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Muitas vezes vocês tem que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baixar sua margem de lucro 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fidelizar seu cliente não é mesmo?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DEBEF71-5216-4387-9C01-566C01CE8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06" y="4139030"/>
            <a:ext cx="2414357" cy="241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1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0AA2ECD5-7FA1-47B2-AA46-9E659D410B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16" y="4901684"/>
            <a:ext cx="244800" cy="21674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716A11E-7E14-4BC8-A972-EFE85D61D0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16" y="5469594"/>
            <a:ext cx="244800" cy="21674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76756EA4-6128-4F0B-A817-418599431E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16" y="5981974"/>
            <a:ext cx="244800" cy="216744"/>
          </a:xfrm>
          <a:prstGeom prst="rect">
            <a:avLst/>
          </a:prstGeom>
        </p:spPr>
      </p:pic>
      <p:sp>
        <p:nvSpPr>
          <p:cNvPr id="25" name="Retângulo: Cantos Diagonais Arredondados 24">
            <a:extLst>
              <a:ext uri="{FF2B5EF4-FFF2-40B4-BE49-F238E27FC236}">
                <a16:creationId xmlns:a16="http://schemas.microsoft.com/office/drawing/2014/main" id="{DA712B11-E49E-409B-93A7-23ACCD02F5BD}"/>
              </a:ext>
            </a:extLst>
          </p:cNvPr>
          <p:cNvSpPr/>
          <p:nvPr/>
        </p:nvSpPr>
        <p:spPr>
          <a:xfrm>
            <a:off x="6173460" y="2276225"/>
            <a:ext cx="3600000" cy="1800000"/>
          </a:xfrm>
          <a:prstGeom prst="round2DiagRect">
            <a:avLst/>
          </a:prstGeom>
          <a:solidFill>
            <a:srgbClr val="2AD2C9"/>
          </a:solidFill>
          <a:ln w="28575">
            <a:solidFill>
              <a:srgbClr val="8F1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Invista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1 caixa de embarque e ganhe o </a:t>
            </a:r>
          </a:p>
          <a:p>
            <a:pPr algn="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NEUROVENDAS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TREINAMENTO </a:t>
            </a:r>
          </a:p>
          <a:p>
            <a:pPr algn="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</a:p>
          <a:p>
            <a:pPr algn="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alavancar seus resultados!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91652FF-85A2-4324-9DE3-4E8924BD0DEC}"/>
              </a:ext>
            </a:extLst>
          </p:cNvPr>
          <p:cNvSpPr txBox="1"/>
          <p:nvPr/>
        </p:nvSpPr>
        <p:spPr>
          <a:xfrm>
            <a:off x="5894927" y="543946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venda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R$ 69,99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FEF5B52-84BE-46C0-A229-AD64C8681C03}"/>
              </a:ext>
            </a:extLst>
          </p:cNvPr>
          <p:cNvSpPr txBox="1"/>
          <p:nvPr/>
        </p:nvSpPr>
        <p:spPr>
          <a:xfrm>
            <a:off x="5894927" y="595184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repasse balconista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R$ 10,00  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CCA7E2E-A693-4FF9-BB01-544E2F9C8351}"/>
              </a:ext>
            </a:extLst>
          </p:cNvPr>
          <p:cNvSpPr txBox="1"/>
          <p:nvPr/>
        </p:nvSpPr>
        <p:spPr>
          <a:xfrm>
            <a:off x="5894927" y="487155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 R$ 29,99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3D78EDB-A7CD-48DC-93BC-4D51A0C439C2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4" name="Retângulo: Cantos Diagonais Recortados 23">
            <a:extLst>
              <a:ext uri="{FF2B5EF4-FFF2-40B4-BE49-F238E27FC236}">
                <a16:creationId xmlns:a16="http://schemas.microsoft.com/office/drawing/2014/main" id="{D01E3F5B-A9D2-4832-A152-6B4176F7C0F5}"/>
              </a:ext>
            </a:extLst>
          </p:cNvPr>
          <p:cNvSpPr/>
          <p:nvPr/>
        </p:nvSpPr>
        <p:spPr>
          <a:xfrm>
            <a:off x="-1061357" y="2449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7CD9090-66B8-492D-AD29-C0F26FE5F982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76BDDD1-4915-40DB-8AA4-C7F6FE734FE6}"/>
              </a:ext>
            </a:extLst>
          </p:cNvPr>
          <p:cNvSpPr txBox="1"/>
          <p:nvPr/>
        </p:nvSpPr>
        <p:spPr>
          <a:xfrm>
            <a:off x="327279" y="389487"/>
            <a:ext cx="5502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813415F-00FD-4C6F-A5B5-6CEDAC780E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70" y="1080771"/>
            <a:ext cx="1957198" cy="8056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6497BE3-8523-4A55-A3FE-CF10AD4B493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16" y="3353656"/>
            <a:ext cx="2075279" cy="1115697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C5261F9A-C682-48DE-BC2C-F908ED24B6E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0" y="4969895"/>
            <a:ext cx="580519" cy="315845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8AB18070-B6EB-474B-9309-A56DDE1151F6}"/>
              </a:ext>
            </a:extLst>
          </p:cNvPr>
          <p:cNvSpPr txBox="1"/>
          <p:nvPr/>
        </p:nvSpPr>
        <p:spPr>
          <a:xfrm>
            <a:off x="1598499" y="4991307"/>
            <a:ext cx="157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27CF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Novidade +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80081467-B13D-4B5D-B601-795842ED8585}"/>
              </a:ext>
            </a:extLst>
          </p:cNvPr>
          <p:cNvSpPr txBox="1"/>
          <p:nvPr/>
        </p:nvSpPr>
        <p:spPr>
          <a:xfrm>
            <a:off x="3609708" y="5032921"/>
            <a:ext cx="13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27CF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Fórmula exclusiva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06B6DD0A-7CAB-4628-8B12-1E4C0B540AB2}"/>
              </a:ext>
            </a:extLst>
          </p:cNvPr>
          <p:cNvSpPr/>
          <p:nvPr/>
        </p:nvSpPr>
        <p:spPr>
          <a:xfrm>
            <a:off x="1469672" y="5732650"/>
            <a:ext cx="2662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dirty="0">
                <a:solidFill>
                  <a:srgbClr val="971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Veja a indicação de um médico</a:t>
            </a:r>
          </a:p>
          <a:p>
            <a:pPr algn="r"/>
            <a:r>
              <a:rPr lang="pt-BR" sz="1400" dirty="0">
                <a:solidFill>
                  <a:srgbClr val="971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especialista no assunto!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B3947440-5BED-4FF5-B1E7-4321A6D942B7}"/>
              </a:ext>
            </a:extLst>
          </p:cNvPr>
          <p:cNvSpPr/>
          <p:nvPr/>
        </p:nvSpPr>
        <p:spPr>
          <a:xfrm>
            <a:off x="1729056" y="6304094"/>
            <a:ext cx="23471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800" dirty="0">
                <a:solidFill>
                  <a:srgbClr val="971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(APRESENTAR O VÍDEO PARA O CLIENTE)  </a:t>
            </a: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AF386F05-C1A7-4EFA-B001-BAADFA31C4A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39" y="4969895"/>
            <a:ext cx="674156" cy="366790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1FE8319B-D168-44E9-92A6-2D07DB7204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39" y="2293948"/>
            <a:ext cx="3600000" cy="2119415"/>
          </a:xfrm>
          <a:prstGeom prst="rect">
            <a:avLst/>
          </a:prstGeom>
          <a:ln>
            <a:solidFill>
              <a:srgbClr val="CC00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18907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3756EC49-00D0-4306-97D7-EFA9373FAA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2" y="0"/>
            <a:ext cx="9273600" cy="1381992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A1850515-3828-4BFF-8F48-20D1F01502A4}"/>
              </a:ext>
            </a:extLst>
          </p:cNvPr>
          <p:cNvSpPr txBox="1"/>
          <p:nvPr/>
        </p:nvSpPr>
        <p:spPr>
          <a:xfrm>
            <a:off x="690368" y="2465293"/>
            <a:ext cx="9234000" cy="697885"/>
          </a:xfrm>
          <a:prstGeom prst="snip2DiagRect">
            <a:avLst/>
          </a:prstGeom>
          <a:solidFill>
            <a:srgbClr val="8F1A95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Balconista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utilize as perguntas chave durante o atendimento para identificar as necessidades do cliente e associar ao seu tratamento.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2570E3FF-4935-4559-9530-4AD088F60E0D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92057B0-80B4-4D8B-87D6-C8AB77AA0E66}"/>
              </a:ext>
            </a:extLst>
          </p:cNvPr>
          <p:cNvSpPr txBox="1"/>
          <p:nvPr/>
        </p:nvSpPr>
        <p:spPr>
          <a:xfrm>
            <a:off x="2939732" y="1343726"/>
            <a:ext cx="12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8F1A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Sugerido</a:t>
            </a:r>
          </a:p>
          <a:p>
            <a:pPr algn="ctr"/>
            <a:r>
              <a:rPr lang="pt-BR" sz="1600" b="1" dirty="0">
                <a:solidFill>
                  <a:srgbClr val="8F1A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R$ 69,99</a:t>
            </a:r>
            <a:endParaRPr lang="pt-BR" b="1" dirty="0">
              <a:solidFill>
                <a:srgbClr val="8F1A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438F720-2412-4063-8B86-A6C8714630D4}"/>
              </a:ext>
            </a:extLst>
          </p:cNvPr>
          <p:cNvSpPr txBox="1"/>
          <p:nvPr/>
        </p:nvSpPr>
        <p:spPr>
          <a:xfrm>
            <a:off x="5028544" y="309902"/>
            <a:ext cx="2520000" cy="477500"/>
          </a:xfrm>
          <a:prstGeom prst="snip2Diag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Associar as vendas de</a:t>
            </a:r>
          </a:p>
          <a:p>
            <a:pPr algn="ctr"/>
            <a:r>
              <a:rPr lang="pt-BR" sz="10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anticoncepcionais 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8B2BC29-0EFE-49D0-AEE6-2AFC38C4F6EE}"/>
              </a:ext>
            </a:extLst>
          </p:cNvPr>
          <p:cNvSpPr txBox="1"/>
          <p:nvPr/>
        </p:nvSpPr>
        <p:spPr>
          <a:xfrm>
            <a:off x="976738" y="3266173"/>
            <a:ext cx="830966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2672" indent="-272672" algn="just">
              <a:lnSpc>
                <a:spcPct val="150000"/>
              </a:lnSpc>
              <a:buAutoNum type="arabicParenR"/>
            </a:pPr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que toma anticoncepcional, sabe da importância de </a:t>
            </a:r>
            <a:r>
              <a:rPr lang="pt-BR" sz="12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suplementar cálcio </a:t>
            </a:r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corretamente? </a:t>
            </a:r>
            <a:r>
              <a:rPr lang="pt-BR" sz="1200" b="1" dirty="0">
                <a:solidFill>
                  <a:srgbClr val="8F1A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8F1A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8F1A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B3FC241-5737-4B79-8A3D-D9A1ECE8098F}"/>
              </a:ext>
            </a:extLst>
          </p:cNvPr>
          <p:cNvSpPr txBox="1"/>
          <p:nvPr/>
        </p:nvSpPr>
        <p:spPr>
          <a:xfrm>
            <a:off x="1253537" y="4796169"/>
            <a:ext cx="803184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anticoncepcionais com derivados do hormônio progesterona podem causar </a:t>
            </a:r>
            <a:r>
              <a:rPr lang="pt-BR" sz="11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perda de massa óssea em mulheres </a:t>
            </a:r>
            <a:r>
              <a:rPr lang="pt-BR" sz="11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jovens. Isso ocorre pois ele simula a ação do corticoide, que baixa a densidade óssea, por este motivo, toda mulher que toma anticoncepcional deve suplementar cálcio corretamente para prevenção</a:t>
            </a:r>
            <a:r>
              <a:rPr lang="pt-BR" sz="1100" baseline="30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r>
              <a:rPr lang="pt-BR" sz="11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06CECBF-A0BC-432F-AB99-EDA32AC3E156}"/>
              </a:ext>
            </a:extLst>
          </p:cNvPr>
          <p:cNvSpPr txBox="1"/>
          <p:nvPr/>
        </p:nvSpPr>
        <p:spPr>
          <a:xfrm>
            <a:off x="4215993" y="1343726"/>
            <a:ext cx="2247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8F1A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repasse balconista </a:t>
            </a:r>
          </a:p>
          <a:p>
            <a:pPr algn="ctr"/>
            <a:r>
              <a:rPr lang="pt-BR" sz="1600" b="1" dirty="0">
                <a:solidFill>
                  <a:srgbClr val="8F1A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R$ 10,00  </a:t>
            </a:r>
          </a:p>
        </p:txBody>
      </p:sp>
      <p:sp>
        <p:nvSpPr>
          <p:cNvPr id="29" name="Retângulo: Cantos Diagonais Recortados 28">
            <a:extLst>
              <a:ext uri="{FF2B5EF4-FFF2-40B4-BE49-F238E27FC236}">
                <a16:creationId xmlns:a16="http://schemas.microsoft.com/office/drawing/2014/main" id="{89800E8F-B72A-4316-B6DF-9A907D64BAAF}"/>
              </a:ext>
            </a:extLst>
          </p:cNvPr>
          <p:cNvSpPr/>
          <p:nvPr/>
        </p:nvSpPr>
        <p:spPr>
          <a:xfrm>
            <a:off x="-914401" y="188652"/>
            <a:ext cx="54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2352B0C-6EFF-4833-9BE4-9A0F6E341A85}"/>
              </a:ext>
            </a:extLst>
          </p:cNvPr>
          <p:cNvSpPr txBox="1"/>
          <p:nvPr/>
        </p:nvSpPr>
        <p:spPr>
          <a:xfrm>
            <a:off x="1024416" y="104169"/>
            <a:ext cx="2773488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 </a:t>
            </a: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 Express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5425751-110F-4F14-9F9B-B753D408ECD6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7760F8D-AAA0-402C-AD05-869BE98F2030}"/>
              </a:ext>
            </a:extLst>
          </p:cNvPr>
          <p:cNvSpPr txBox="1"/>
          <p:nvPr/>
        </p:nvSpPr>
        <p:spPr>
          <a:xfrm>
            <a:off x="707670" y="6518736"/>
            <a:ext cx="739081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800" baseline="30000" dirty="0">
                <a:solidFill>
                  <a:srgbClr val="00736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[1]</a:t>
            </a:r>
            <a:r>
              <a:rPr lang="pt-BR" sz="800" dirty="0">
                <a:solidFill>
                  <a:srgbClr val="007367"/>
                </a:solidFill>
              </a:rPr>
              <a:t>https://www.reumatologia.org.br/orientacoes-ao-paciente/uso-de-anticoncepcional-com-progesterona-pode-levar-a-perda-de-massa-ossea/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DBF06491-3D87-4C26-A7DC-53A2F4737C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2" t="9970" r="5244" b="26172"/>
          <a:stretch/>
        </p:blipFill>
        <p:spPr>
          <a:xfrm>
            <a:off x="834065" y="1151619"/>
            <a:ext cx="1538062" cy="1145870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F5DCDD28-4C74-4F4C-A768-A073CD8F2ED4}"/>
              </a:ext>
            </a:extLst>
          </p:cNvPr>
          <p:cNvSpPr txBox="1"/>
          <p:nvPr/>
        </p:nvSpPr>
        <p:spPr>
          <a:xfrm>
            <a:off x="1775332" y="5544551"/>
            <a:ext cx="7133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971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Sugestão:  Criar para a cliente SEU KIT ANTICONCEPCIONAL + BIOCALCIO MDK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A6C2519-07E0-4C93-A6FC-E267E1FEAAC0}"/>
              </a:ext>
            </a:extLst>
          </p:cNvPr>
          <p:cNvSpPr/>
          <p:nvPr/>
        </p:nvSpPr>
        <p:spPr>
          <a:xfrm>
            <a:off x="3103272" y="5950092"/>
            <a:ext cx="4650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 indicado para adultos com idade maior ou igual 19 anos. </a:t>
            </a:r>
          </a:p>
          <a:p>
            <a:pPr algn="ctr"/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Recomendação de uso: 1 a 2 cápsulas por dia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B33D3DB2-B223-4C39-8643-BBE54443D9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52" y="5574678"/>
            <a:ext cx="244800" cy="216744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F3280CEF-AB59-4DF6-BF59-2170F96E53FA}"/>
              </a:ext>
            </a:extLst>
          </p:cNvPr>
          <p:cNvSpPr txBox="1"/>
          <p:nvPr/>
        </p:nvSpPr>
        <p:spPr>
          <a:xfrm>
            <a:off x="814369" y="3722559"/>
            <a:ext cx="9000000" cy="1008000"/>
          </a:xfrm>
          <a:prstGeom prst="snip2DiagRect">
            <a:avLst/>
          </a:prstGeom>
          <a:solidFill>
            <a:srgbClr val="2AD2C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mulher que toma anticoncepcional deixa de produzir um hormônio importante chamado progesterona. </a:t>
            </a:r>
          </a:p>
          <a:p>
            <a:pPr algn="ctr">
              <a:lnSpc>
                <a:spcPct val="150000"/>
              </a:lnSpc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este motivo, quando ela inicia o uso de anticoncepcional ela </a:t>
            </a:r>
          </a:p>
          <a:p>
            <a:pPr algn="ctr">
              <a:lnSpc>
                <a:spcPct val="150000"/>
              </a:lnSpc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se preocupar em </a:t>
            </a:r>
            <a:r>
              <a:rPr lang="pt-BR" sz="1200" b="1" dirty="0">
                <a:solidFill>
                  <a:srgbClr val="971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suplementar cálcio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corretamente.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15E9EC10-752B-4F00-B386-DB20A3950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03" y="823763"/>
            <a:ext cx="1776393" cy="177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1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3">
            <a:extLst>
              <a:ext uri="{FF2B5EF4-FFF2-40B4-BE49-F238E27FC236}">
                <a16:creationId xmlns:a16="http://schemas.microsoft.com/office/drawing/2014/main" id="{1BE8A2B8-5F7B-4159-B628-E6017EB7E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854890"/>
              </p:ext>
            </p:extLst>
          </p:nvPr>
        </p:nvGraphicFramePr>
        <p:xfrm>
          <a:off x="0" y="2150532"/>
          <a:ext cx="9873743" cy="46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963051775"/>
                    </a:ext>
                  </a:extLst>
                </a:gridCol>
                <a:gridCol w="225743">
                  <a:extLst>
                    <a:ext uri="{9D8B030D-6E8A-4147-A177-3AD203B41FA5}">
                      <a16:colId xmlns:a16="http://schemas.microsoft.com/office/drawing/2014/main" val="2398612465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993294904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826662687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93971332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170956552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95749728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250515602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528737784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58014119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389305190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150739832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52127570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1374774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096919507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928225649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367306902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22968418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97204219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621683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414737932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139707089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12982230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68387674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736311234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52958824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846864301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551236067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81889365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19314951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293373500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12396946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73453569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800" b="1" kern="1200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BALCONISTA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t-BR" sz="700" b="1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71894" marR="71894" marT="35946" marB="3594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800" b="1" kern="1200" dirty="0">
                          <a:solidFill>
                            <a:srgbClr val="00736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02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066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05757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8292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6705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3444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02692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61452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22906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73751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82388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10157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200" kern="1200" dirty="0">
                        <a:solidFill>
                          <a:srgbClr val="006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0892007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B7CEC610-4D46-4E92-B001-BB75ECC5FFC1}"/>
              </a:ext>
            </a:extLst>
          </p:cNvPr>
          <p:cNvSpPr/>
          <p:nvPr/>
        </p:nvSpPr>
        <p:spPr>
          <a:xfrm>
            <a:off x="4319526" y="1796052"/>
            <a:ext cx="1714013" cy="356294"/>
          </a:xfrm>
          <a:prstGeom prst="rect">
            <a:avLst/>
          </a:prstGeom>
          <a:solidFill>
            <a:srgbClr val="0073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0062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A264F85-739D-4BAA-AB44-6DE109F6D1FF}"/>
              </a:ext>
            </a:extLst>
          </p:cNvPr>
          <p:cNvSpPr txBox="1"/>
          <p:nvPr/>
        </p:nvSpPr>
        <p:spPr>
          <a:xfrm>
            <a:off x="4474645" y="1822647"/>
            <a:ext cx="1403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DIA DO MÊS</a:t>
            </a:r>
          </a:p>
        </p:txBody>
      </p:sp>
      <p:sp>
        <p:nvSpPr>
          <p:cNvPr id="8" name="Retângulo: Cantos Diagonais Recortados 7">
            <a:extLst>
              <a:ext uri="{FF2B5EF4-FFF2-40B4-BE49-F238E27FC236}">
                <a16:creationId xmlns:a16="http://schemas.microsoft.com/office/drawing/2014/main" id="{71E50A2C-95E5-42B0-8549-7A0A36341545}"/>
              </a:ext>
            </a:extLst>
          </p:cNvPr>
          <p:cNvSpPr/>
          <p:nvPr/>
        </p:nvSpPr>
        <p:spPr>
          <a:xfrm>
            <a:off x="114303" y="1687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PRODUTO: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818D1C7-F8A3-4465-9FE0-4050E11D3620}"/>
              </a:ext>
            </a:extLst>
          </p:cNvPr>
          <p:cNvSpPr txBox="1"/>
          <p:nvPr/>
        </p:nvSpPr>
        <p:spPr>
          <a:xfrm>
            <a:off x="413658" y="1014620"/>
            <a:ext cx="4972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PREMIAÇÃO BALCONISTA:</a:t>
            </a:r>
            <a:endParaRPr lang="pt-BR" sz="1800" b="1" kern="1200" dirty="0">
              <a:solidFill>
                <a:srgbClr val="00736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20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5549</TotalTime>
  <Words>399</Words>
  <Application>Microsoft Office PowerPoint</Application>
  <PresentationFormat>Papel A4 (210 x 297 mm)</PresentationFormat>
  <Paragraphs>83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Around Infographic</dc:title>
  <dc:creator>Iryna Siletska</dc:creator>
  <cp:lastModifiedBy>Mislene Patricio Puziski Colonetti</cp:lastModifiedBy>
  <cp:revision>1322</cp:revision>
  <cp:lastPrinted>2024-01-05T11:31:13Z</cp:lastPrinted>
  <dcterms:created xsi:type="dcterms:W3CDTF">2021-01-18T10:18:21Z</dcterms:created>
  <dcterms:modified xsi:type="dcterms:W3CDTF">2025-01-30T16:41:59Z</dcterms:modified>
</cp:coreProperties>
</file>