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23" r:id="rId4"/>
    <p:sldId id="257" r:id="rId5"/>
    <p:sldId id="430" r:id="rId6"/>
    <p:sldId id="431" r:id="rId7"/>
    <p:sldId id="428" r:id="rId8"/>
    <p:sldId id="422" r:id="rId9"/>
    <p:sldId id="266" r:id="rId10"/>
    <p:sldId id="267" r:id="rId11"/>
    <p:sldId id="273" r:id="rId12"/>
  </p:sldIdLst>
  <p:sldSz cx="12192000" cy="6858000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C5BF"/>
    <a:srgbClr val="2BC4BD"/>
    <a:srgbClr val="2BC4BE"/>
    <a:srgbClr val="007065"/>
    <a:srgbClr val="91228C"/>
    <a:srgbClr val="90228B"/>
    <a:srgbClr val="A77BB7"/>
    <a:srgbClr val="FFFFFF"/>
    <a:srgbClr val="F05023"/>
    <a:srgbClr val="A9C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12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30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214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2214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975" cy="497781"/>
          </a:xfrm>
          <a:prstGeom prst="rect">
            <a:avLst/>
          </a:prstGeom>
        </p:spPr>
        <p:txBody>
          <a:bodyPr vert="horz" lIns="61418" tIns="30709" rIns="61418" bIns="30709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646" y="2"/>
            <a:ext cx="2945975" cy="497781"/>
          </a:xfrm>
          <a:prstGeom prst="rect">
            <a:avLst/>
          </a:prstGeom>
        </p:spPr>
        <p:txBody>
          <a:bodyPr vert="horz" lIns="61418" tIns="30709" rIns="61418" bIns="30709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418" tIns="30709" rIns="61418" bIns="3070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085" y="4778911"/>
            <a:ext cx="5437507" cy="3910214"/>
          </a:xfrm>
          <a:prstGeom prst="rect">
            <a:avLst/>
          </a:prstGeom>
        </p:spPr>
        <p:txBody>
          <a:bodyPr vert="horz" lIns="61418" tIns="30709" rIns="61418" bIns="30709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2032"/>
            <a:ext cx="2945975" cy="497781"/>
          </a:xfrm>
          <a:prstGeom prst="rect">
            <a:avLst/>
          </a:prstGeom>
        </p:spPr>
        <p:txBody>
          <a:bodyPr vert="horz" lIns="61418" tIns="30709" rIns="61418" bIns="30709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646" y="9432032"/>
            <a:ext cx="2945975" cy="497781"/>
          </a:xfrm>
          <a:prstGeom prst="rect">
            <a:avLst/>
          </a:prstGeom>
        </p:spPr>
        <p:txBody>
          <a:bodyPr vert="horz" lIns="61418" tIns="30709" rIns="61418" bIns="30709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AFA502FC-42FE-4220-A4A9-4CB510F7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2" name="Espaço Reservado para Data 11">
            <a:extLst>
              <a:ext uri="{FF2B5EF4-FFF2-40B4-BE49-F238E27FC236}">
                <a16:creationId xmlns:a16="http://schemas.microsoft.com/office/drawing/2014/main" id="{A1EC0852-CE95-42A9-9973-2CB5B03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F6232C8F-AA45-4D74-A1E9-6A9B4068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3F3BC94-2BD6-41BA-9EE0-FF16BB87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6850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681718D-34D7-4F3D-AF95-B6D73EC0C87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27879"/>
            <a:ext cx="1309568" cy="35639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D7F5A6-22AB-4B08-BC50-5AA73ED2D15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6" y="163778"/>
            <a:ext cx="1303024" cy="3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C40C519-A424-44AA-9A0A-4C2F517A8235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90228B">
              <a:alpha val="79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90B7C8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2675910" y="1700567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632075" y="1226941"/>
            <a:ext cx="7670662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240 mL e copo dosador.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3A280D-93F2-3AE7-7FD4-129EADB9E591}"/>
              </a:ext>
            </a:extLst>
          </p:cNvPr>
          <p:cNvSpPr txBox="1"/>
          <p:nvPr/>
        </p:nvSpPr>
        <p:spPr>
          <a:xfrm>
            <a:off x="5693812" y="5473005"/>
            <a:ext cx="4698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Ingredientes:</a:t>
            </a:r>
            <a:r>
              <a:rPr lang="pt-BR" sz="1200" b="1" dirty="0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Água purificada, Fosfato </a:t>
            </a:r>
            <a:r>
              <a:rPr lang="pt-BR" sz="1200" dirty="0" err="1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tricálcico</a:t>
            </a:r>
            <a:r>
              <a:rPr lang="pt-BR" sz="1200" dirty="0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Bisglicinato</a:t>
            </a:r>
            <a:r>
              <a:rPr lang="pt-BR" sz="1200" dirty="0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Zinco, </a:t>
            </a:r>
            <a:r>
              <a:rPr lang="pt-BR" sz="1200" dirty="0" err="1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Colecalciferol</a:t>
            </a:r>
            <a:r>
              <a:rPr lang="pt-BR" sz="1200" dirty="0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(Vitamina D3), Cianocobalamina (B12). Estabilizante </a:t>
            </a:r>
            <a:r>
              <a:rPr lang="pt-BR" sz="1200" dirty="0" err="1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Sorbitol</a:t>
            </a:r>
            <a:r>
              <a:rPr lang="pt-BR" sz="1200" dirty="0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70%. Conservante </a:t>
            </a:r>
            <a:r>
              <a:rPr lang="pt-BR" sz="1200" dirty="0" err="1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Benzoato</a:t>
            </a:r>
            <a:r>
              <a:rPr lang="pt-BR" sz="1200" dirty="0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Sódio. Espessante goma </a:t>
            </a:r>
            <a:r>
              <a:rPr lang="pt-BR" sz="1200" dirty="0" err="1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xantana</a:t>
            </a:r>
            <a:r>
              <a:rPr lang="pt-BR" sz="1200" dirty="0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Edulcorantes Sucralose e glicosídeos de </a:t>
            </a:r>
            <a:r>
              <a:rPr lang="pt-BR" sz="1200" dirty="0" err="1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esteviol</a:t>
            </a:r>
            <a:r>
              <a:rPr lang="pt-BR" sz="1200" dirty="0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Aromatizante sintético idêntico ao natural.</a:t>
            </a:r>
            <a:r>
              <a:rPr lang="pt-BR" sz="1200" b="1" dirty="0">
                <a:solidFill>
                  <a:srgbClr val="007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NÃO CONTÉM GLÚTEN. NÃO CONTÉM LACTOSE. CONTÉM AROMATIZANTE. </a:t>
            </a:r>
            <a:endParaRPr lang="pt-BR" sz="1200" dirty="0">
              <a:solidFill>
                <a:srgbClr val="0070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8E4E6E1-208E-45B0-BBEF-12EA0B3F7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4" y="197546"/>
            <a:ext cx="3502705" cy="658800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BA8D1DC9-86F0-4D99-91ED-FD116CDF1F55}"/>
              </a:ext>
            </a:extLst>
          </p:cNvPr>
          <p:cNvGrpSpPr/>
          <p:nvPr/>
        </p:nvGrpSpPr>
        <p:grpSpPr>
          <a:xfrm>
            <a:off x="144304" y="915573"/>
            <a:ext cx="4877861" cy="5642426"/>
            <a:chOff x="144304" y="915573"/>
            <a:chExt cx="4877861" cy="5642426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ADFDD1B7-2903-4F42-A76C-07FCEDC09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8" b="14005"/>
            <a:stretch/>
          </p:blipFill>
          <p:spPr>
            <a:xfrm>
              <a:off x="144304" y="915573"/>
              <a:ext cx="4877861" cy="5642426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EB07EF53-A3F2-48F1-80F2-35C028464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43"/>
            <a:stretch/>
          </p:blipFill>
          <p:spPr>
            <a:xfrm>
              <a:off x="757019" y="2280498"/>
              <a:ext cx="3980091" cy="4131759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DD0BD56D-2ADB-4E31-9F46-98E3C00AD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17" y="1913423"/>
            <a:ext cx="4520193" cy="350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F012497E-BD28-4683-82E1-A691DA400594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90228B">
              <a:alpha val="79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90B7C8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FA3D01-D081-4796-BAF0-C80E82E82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05" y="704848"/>
            <a:ext cx="3971081" cy="5555915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2976171-FD3D-4199-9BD0-38A2F8F2849B}"/>
              </a:ext>
            </a:extLst>
          </p:cNvPr>
          <p:cNvGrpSpPr/>
          <p:nvPr/>
        </p:nvGrpSpPr>
        <p:grpSpPr>
          <a:xfrm>
            <a:off x="144304" y="915573"/>
            <a:ext cx="4877861" cy="5642426"/>
            <a:chOff x="144304" y="915573"/>
            <a:chExt cx="4877861" cy="5642426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D91D518B-C01E-4C3F-92EB-CC0638067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8" b="14005"/>
            <a:stretch/>
          </p:blipFill>
          <p:spPr>
            <a:xfrm>
              <a:off x="144304" y="915573"/>
              <a:ext cx="4877861" cy="5642426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16792B85-5988-4372-A5A9-5BAFD4C4F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43"/>
            <a:stretch/>
          </p:blipFill>
          <p:spPr>
            <a:xfrm>
              <a:off x="757019" y="2280498"/>
              <a:ext cx="3980091" cy="4131759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E593D204-1DFF-4CD9-B66D-A56684F63B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6" y="163778"/>
            <a:ext cx="1303024" cy="3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A810DBA-3C5B-4585-9713-2F7D7E20B92D}"/>
              </a:ext>
            </a:extLst>
          </p:cNvPr>
          <p:cNvSpPr/>
          <p:nvPr/>
        </p:nvSpPr>
        <p:spPr>
          <a:xfrm flipV="1">
            <a:off x="589463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91228C">
              <a:alpha val="79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EC9BB2A-ACFF-48BA-83A9-FF4BE48ED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28" y="677317"/>
            <a:ext cx="4047997" cy="56635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D9288AC-D6BB-407D-88C5-16947ADA5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9" r="26538" b="16993"/>
          <a:stretch/>
        </p:blipFill>
        <p:spPr>
          <a:xfrm>
            <a:off x="8539089" y="1391240"/>
            <a:ext cx="2897946" cy="509396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F7DE78-1306-4B54-A6C0-BEF9E44CCC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3"/>
          <a:stretch/>
        </p:blipFill>
        <p:spPr>
          <a:xfrm>
            <a:off x="5189931" y="2539844"/>
            <a:ext cx="3980091" cy="413175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9EC7DC8-7292-41BD-963F-038D83B75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6" y="163778"/>
            <a:ext cx="1303024" cy="3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9D7C37F-AB63-4F01-A135-B93E7039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7"/>
          <a:stretch/>
        </p:blipFill>
        <p:spPr>
          <a:xfrm>
            <a:off x="920589" y="750134"/>
            <a:ext cx="3567106" cy="79268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EBBA24D-B4D9-4984-9932-4CC77F324547}"/>
              </a:ext>
            </a:extLst>
          </p:cNvPr>
          <p:cNvSpPr txBox="1"/>
          <p:nvPr/>
        </p:nvSpPr>
        <p:spPr>
          <a:xfrm>
            <a:off x="657992" y="2627295"/>
            <a:ext cx="5438008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Biocálcio B12 KIDS  </a:t>
            </a: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 suplemento alimentar elaborado para contribuir com ossos mais fortes e resistentes. Sua apresentação líquida no sabor cereja, disponibiliza cálcio, fósforo, zinco, vitamina B12 e D3 para uma rápida absorção pelo organismo, contribuindo para uma rotina mais ativa e saudável.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67FD6B-E9EC-45F1-8A63-2FAEB33B7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362" r="3306"/>
          <a:stretch>
            <a:fillRect/>
          </a:stretch>
        </p:blipFill>
        <p:spPr>
          <a:xfrm>
            <a:off x="6578990" y="2025748"/>
            <a:ext cx="5613010" cy="3868532"/>
          </a:xfrm>
          <a:custGeom>
            <a:avLst/>
            <a:gdLst>
              <a:gd name="connsiteX0" fmla="*/ 644768 w 5613010"/>
              <a:gd name="connsiteY0" fmla="*/ 0 h 3868532"/>
              <a:gd name="connsiteX1" fmla="*/ 5613010 w 5613010"/>
              <a:gd name="connsiteY1" fmla="*/ 0 h 3868532"/>
              <a:gd name="connsiteX2" fmla="*/ 5613010 w 5613010"/>
              <a:gd name="connsiteY2" fmla="*/ 3223764 h 3868532"/>
              <a:gd name="connsiteX3" fmla="*/ 4968242 w 5613010"/>
              <a:gd name="connsiteY3" fmla="*/ 3868532 h 3868532"/>
              <a:gd name="connsiteX4" fmla="*/ 0 w 5613010"/>
              <a:gd name="connsiteY4" fmla="*/ 3868532 h 3868532"/>
              <a:gd name="connsiteX5" fmla="*/ 0 w 5613010"/>
              <a:gd name="connsiteY5" fmla="*/ 644768 h 3868532"/>
              <a:gd name="connsiteX6" fmla="*/ 644768 w 5613010"/>
              <a:gd name="connsiteY6" fmla="*/ 0 h 386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3010" h="3868532">
                <a:moveTo>
                  <a:pt x="644768" y="0"/>
                </a:moveTo>
                <a:lnTo>
                  <a:pt x="5613010" y="0"/>
                </a:lnTo>
                <a:lnTo>
                  <a:pt x="5613010" y="3223764"/>
                </a:lnTo>
                <a:cubicBezTo>
                  <a:pt x="5613010" y="3579860"/>
                  <a:pt x="5324338" y="3868532"/>
                  <a:pt x="4968242" y="3868532"/>
                </a:cubicBezTo>
                <a:lnTo>
                  <a:pt x="0" y="3868532"/>
                </a:lnTo>
                <a:lnTo>
                  <a:pt x="0" y="644768"/>
                </a:lnTo>
                <a:cubicBezTo>
                  <a:pt x="0" y="288672"/>
                  <a:pt x="288672" y="0"/>
                  <a:pt x="644768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4923692" y="1702084"/>
            <a:ext cx="5396200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7065"/>
                </a:solidFill>
              </a:rPr>
              <a:t>Ossos mais fortes </a:t>
            </a:r>
            <a:endParaRPr lang="pt-BR" sz="24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D8249E4-96D9-4A59-8C4B-2F82A704B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27879"/>
            <a:ext cx="1309568" cy="35639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0EB68BD-F0A1-416F-A4B7-8FAB2EA3D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80" y="263627"/>
            <a:ext cx="3502708" cy="65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641B464-B0A3-475E-A355-9AD30D8D33EF}"/>
              </a:ext>
            </a:extLst>
          </p:cNvPr>
          <p:cNvSpPr txBox="1"/>
          <p:nvPr/>
        </p:nvSpPr>
        <p:spPr>
          <a:xfrm>
            <a:off x="4731746" y="2703703"/>
            <a:ext cx="6418138" cy="3134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A </a:t>
            </a:r>
            <a:r>
              <a:rPr lang="en-US" sz="2000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concentração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de  </a:t>
            </a:r>
            <a:r>
              <a:rPr lang="en-US" sz="2000" b="1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Cálcio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no </a:t>
            </a:r>
            <a:r>
              <a:rPr lang="pt-BR" sz="2000" b="0" i="0" dirty="0">
                <a:solidFill>
                  <a:srgbClr val="0070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esqueleto humano é de aproximadamente 99%. Ele </a:t>
            </a:r>
            <a:r>
              <a:rPr lang="pt-BR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mantem a saúde dos ossos e junto ao mineral fósforo, é essencial para manter os ossos fortes, resistentes e saudáveis, retardando situações como quedas, fraturas e osteoporose.</a:t>
            </a:r>
            <a:endParaRPr lang="pt-BR" sz="2000" b="0" i="0" dirty="0">
              <a:solidFill>
                <a:srgbClr val="007065"/>
              </a:solidFill>
              <a:effectLst/>
            </a:endParaRPr>
          </a:p>
          <a:p>
            <a:pPr algn="just">
              <a:lnSpc>
                <a:spcPts val="3000"/>
              </a:lnSpc>
            </a:pPr>
            <a:r>
              <a:rPr lang="pt-BR" sz="2000" dirty="0">
                <a:solidFill>
                  <a:srgbClr val="007065"/>
                </a:solidFill>
              </a:rPr>
              <a:t>O </a:t>
            </a:r>
            <a:r>
              <a:rPr lang="pt-BR" sz="2000" b="1" dirty="0">
                <a:solidFill>
                  <a:srgbClr val="007065"/>
                </a:solidFill>
              </a:rPr>
              <a:t>Fósforo</a:t>
            </a:r>
            <a:r>
              <a:rPr lang="pt-BR" sz="2000" dirty="0">
                <a:solidFill>
                  <a:srgbClr val="007065"/>
                </a:solidFill>
              </a:rPr>
              <a:t> </a:t>
            </a:r>
            <a:r>
              <a:rPr lang="en-US" sz="2000" kern="0" spc="-38" dirty="0" err="1">
                <a:solidFill>
                  <a:srgbClr val="007065"/>
                </a:solidFill>
              </a:rPr>
              <a:t>t</a:t>
            </a:r>
            <a:r>
              <a:rPr lang="en-US" sz="2000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rabalha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em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conjunto com o </a:t>
            </a:r>
            <a:r>
              <a:rPr lang="en-US" sz="2000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cálcio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para </a:t>
            </a:r>
            <a:r>
              <a:rPr lang="en-US" sz="2000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fortalecer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a </a:t>
            </a:r>
            <a:r>
              <a:rPr lang="en-US" sz="2000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estrutura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óssea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en-US" sz="2000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tornando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-a </a:t>
            </a:r>
            <a:r>
              <a:rPr lang="en-US" sz="2000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mais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resistente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a </a:t>
            </a:r>
            <a:r>
              <a:rPr lang="en-US" sz="2000" kern="0" spc="-38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desgastes</a:t>
            </a:r>
            <a:r>
              <a:rPr lang="en-US" sz="2000" kern="0" spc="-38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.</a:t>
            </a:r>
            <a:endParaRPr lang="pt-BR" sz="2000" dirty="0">
              <a:solidFill>
                <a:srgbClr val="007065"/>
              </a:solidFill>
            </a:endParaRPr>
          </a:p>
          <a:p>
            <a:pPr marL="0" indent="0" algn="just">
              <a:lnSpc>
                <a:spcPts val="3000"/>
              </a:lnSpc>
              <a:buNone/>
            </a:pPr>
            <a:endParaRPr lang="en-US" sz="1800" dirty="0">
              <a:solidFill>
                <a:srgbClr val="007065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FD8CB2D-1D91-4F10-8523-BC57F224E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1" t="32807" r="18199" b="151"/>
          <a:stretch>
            <a:fillRect/>
          </a:stretch>
        </p:blipFill>
        <p:spPr>
          <a:xfrm>
            <a:off x="-1" y="0"/>
            <a:ext cx="4262511" cy="6891458"/>
          </a:xfrm>
          <a:custGeom>
            <a:avLst/>
            <a:gdLst>
              <a:gd name="connsiteX0" fmla="*/ 1165956 w 4663823"/>
              <a:gd name="connsiteY0" fmla="*/ 0 h 7540283"/>
              <a:gd name="connsiteX1" fmla="*/ 4663823 w 4663823"/>
              <a:gd name="connsiteY1" fmla="*/ 0 h 7540283"/>
              <a:gd name="connsiteX2" fmla="*/ 3497867 w 4663823"/>
              <a:gd name="connsiteY2" fmla="*/ 7540283 h 7540283"/>
              <a:gd name="connsiteX3" fmla="*/ 0 w 4663823"/>
              <a:gd name="connsiteY3" fmla="*/ 7540283 h 75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823" h="7540283">
                <a:moveTo>
                  <a:pt x="1165956" y="0"/>
                </a:moveTo>
                <a:lnTo>
                  <a:pt x="4663823" y="0"/>
                </a:lnTo>
                <a:lnTo>
                  <a:pt x="3497867" y="7540283"/>
                </a:lnTo>
                <a:lnTo>
                  <a:pt x="0" y="75402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28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508CF5-D827-4054-A43E-FAE4C0C8538E}"/>
              </a:ext>
            </a:extLst>
          </p:cNvPr>
          <p:cNvSpPr txBox="1"/>
          <p:nvPr/>
        </p:nvSpPr>
        <p:spPr>
          <a:xfrm>
            <a:off x="735126" y="1587222"/>
            <a:ext cx="5461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65"/>
                </a:solidFill>
              </a:rPr>
              <a:t>Colabora na diminuição da reabsorção óssea.  </a:t>
            </a:r>
            <a:endParaRPr lang="pt-BR" sz="24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0F6E978-AC6E-4901-8AD2-D7BB687AB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27879"/>
            <a:ext cx="1309568" cy="3563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090FBDC-8E8A-4E8D-8312-A1F6CA5650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2" y="319897"/>
            <a:ext cx="3502708" cy="6588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763F86-FF21-4D21-99E7-576DE6A0E366}"/>
              </a:ext>
            </a:extLst>
          </p:cNvPr>
          <p:cNvSpPr txBox="1"/>
          <p:nvPr/>
        </p:nvSpPr>
        <p:spPr>
          <a:xfrm>
            <a:off x="735126" y="2562209"/>
            <a:ext cx="5360874" cy="468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pt-BR" sz="2000" dirty="0">
                <a:solidFill>
                  <a:srgbClr val="007065"/>
                </a:solidFill>
              </a:rPr>
              <a:t>A </a:t>
            </a:r>
            <a:r>
              <a:rPr lang="pt-BR" sz="2000" b="1" dirty="0">
                <a:solidFill>
                  <a:srgbClr val="007065"/>
                </a:solidFill>
              </a:rPr>
              <a:t>vitamina B12 </a:t>
            </a:r>
            <a:r>
              <a:rPr lang="pt-BR" sz="2000" dirty="0">
                <a:solidFill>
                  <a:srgbClr val="007065"/>
                </a:solidFill>
              </a:rPr>
              <a:t>é importante para os ossos, pois sua deficiência está relacionada ao aumento da formação de osteoclastos (células que retiram cálcio dos ossos) e diminuição da massa óssea. </a:t>
            </a:r>
            <a:endParaRPr lang="en-US" sz="2000" kern="0" spc="-38" dirty="0">
              <a:solidFill>
                <a:srgbClr val="007065"/>
              </a:solidFill>
              <a:ea typeface="Source Sans Pro" pitchFamily="34" charset="-122"/>
              <a:cs typeface="Source Sans Pro" pitchFamily="34" charset="-120"/>
            </a:endParaRPr>
          </a:p>
          <a:p>
            <a:pPr>
              <a:lnSpc>
                <a:spcPts val="3000"/>
              </a:lnSpc>
            </a:pPr>
            <a:endParaRPr lang="en-US" sz="2000" kern="0" spc="-38" dirty="0">
              <a:solidFill>
                <a:srgbClr val="007065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O </a:t>
            </a:r>
            <a:r>
              <a:rPr lang="en-US" sz="2000" b="1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zinco</a:t>
            </a:r>
            <a:r>
              <a:rPr lang="en-US" sz="2000" b="1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participa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da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formação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óssea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segundo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estudos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estimulando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osteoblastos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(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célula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que leva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cálcio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para o osso) e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inibindo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a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formação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de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células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osteoclásticas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(que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retiram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cálcio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 do osso para o </a:t>
            </a:r>
            <a:r>
              <a:rPr lang="en-US" sz="2000" kern="0" spc="-35" dirty="0" err="1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sangue</a:t>
            </a:r>
            <a:r>
              <a:rPr lang="en-US" sz="2000" kern="0" spc="-35" dirty="0">
                <a:solidFill>
                  <a:srgbClr val="007065"/>
                </a:solidFill>
                <a:ea typeface="Source Sans Pro" pitchFamily="34" charset="-122"/>
                <a:cs typeface="Source Sans Pro" pitchFamily="34" charset="-120"/>
              </a:rPr>
              <a:t>).</a:t>
            </a:r>
            <a:endParaRPr lang="en-US" sz="2000" dirty="0">
              <a:solidFill>
                <a:srgbClr val="007065"/>
              </a:solidFill>
            </a:endParaRPr>
          </a:p>
          <a:p>
            <a:pPr>
              <a:lnSpc>
                <a:spcPts val="3000"/>
              </a:lnSpc>
            </a:pPr>
            <a:endParaRPr lang="pt-BR" sz="2000" dirty="0">
              <a:solidFill>
                <a:srgbClr val="007065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0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7F26D69-496E-40BD-9901-A3D9D92370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12992" r="7128" b="17284"/>
          <a:stretch>
            <a:fillRect/>
          </a:stretch>
        </p:blipFill>
        <p:spPr>
          <a:xfrm>
            <a:off x="6165213" y="1983544"/>
            <a:ext cx="6026787" cy="3455068"/>
          </a:xfrm>
          <a:custGeom>
            <a:avLst/>
            <a:gdLst>
              <a:gd name="connsiteX0" fmla="*/ 0 w 6026787"/>
              <a:gd name="connsiteY0" fmla="*/ 0 h 3455068"/>
              <a:gd name="connsiteX1" fmla="*/ 5450931 w 6026787"/>
              <a:gd name="connsiteY1" fmla="*/ 0 h 3455068"/>
              <a:gd name="connsiteX2" fmla="*/ 6026787 w 6026787"/>
              <a:gd name="connsiteY2" fmla="*/ 575856 h 3455068"/>
              <a:gd name="connsiteX3" fmla="*/ 6026787 w 6026787"/>
              <a:gd name="connsiteY3" fmla="*/ 3455068 h 3455068"/>
              <a:gd name="connsiteX4" fmla="*/ 575856 w 6026787"/>
              <a:gd name="connsiteY4" fmla="*/ 3455068 h 3455068"/>
              <a:gd name="connsiteX5" fmla="*/ 0 w 6026787"/>
              <a:gd name="connsiteY5" fmla="*/ 2879212 h 345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6787" h="3455068">
                <a:moveTo>
                  <a:pt x="0" y="0"/>
                </a:moveTo>
                <a:lnTo>
                  <a:pt x="5450931" y="0"/>
                </a:lnTo>
                <a:lnTo>
                  <a:pt x="6026787" y="575856"/>
                </a:lnTo>
                <a:lnTo>
                  <a:pt x="6026787" y="3455068"/>
                </a:lnTo>
                <a:lnTo>
                  <a:pt x="575856" y="3455068"/>
                </a:lnTo>
                <a:lnTo>
                  <a:pt x="0" y="28792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9014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9058A54-34A3-4DCC-9AC4-D7746BB4C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46" y="250510"/>
            <a:ext cx="3502708" cy="6588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34896C6-436B-4E7E-B093-DF0131B07CBD}"/>
              </a:ext>
            </a:extLst>
          </p:cNvPr>
          <p:cNvSpPr txBox="1"/>
          <p:nvPr/>
        </p:nvSpPr>
        <p:spPr>
          <a:xfrm>
            <a:off x="4867422" y="1513157"/>
            <a:ext cx="5556738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65"/>
                </a:solidFill>
              </a:rPr>
              <a:t>Aumento da densidade mineral óssea </a:t>
            </a:r>
            <a:endParaRPr lang="pt-BR" sz="24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578C05-CF17-4F7A-BB42-49152C4EA74C}"/>
              </a:ext>
            </a:extLst>
          </p:cNvPr>
          <p:cNvSpPr txBox="1"/>
          <p:nvPr/>
        </p:nvSpPr>
        <p:spPr>
          <a:xfrm>
            <a:off x="4731746" y="2703703"/>
            <a:ext cx="6418138" cy="1987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ts val="3000"/>
              </a:lnSpc>
              <a:buNone/>
            </a:pPr>
            <a:r>
              <a:rPr lang="pt-BR" sz="2000" dirty="0">
                <a:solidFill>
                  <a:srgbClr val="007065"/>
                </a:solidFill>
              </a:rPr>
              <a:t>A sinergia das ações dos nutrientes presentes na composição do Biocálcio B12 favorece a melhor absorção do cálcio, favorecendo a saúde óssea, aumentando a densidade mineral dos ossos, o que promove maior resistência a fraturas e a osteoporose.</a:t>
            </a:r>
            <a:endParaRPr lang="en-US" sz="2000" dirty="0">
              <a:solidFill>
                <a:srgbClr val="007065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9A3AF3E-4F14-418B-86B4-CBCEAC51F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t="2929" r="31366"/>
          <a:stretch>
            <a:fillRect/>
          </a:stretch>
        </p:blipFill>
        <p:spPr>
          <a:xfrm flipH="1">
            <a:off x="0" y="909310"/>
            <a:ext cx="4096204" cy="5690185"/>
          </a:xfrm>
          <a:custGeom>
            <a:avLst/>
            <a:gdLst>
              <a:gd name="connsiteX0" fmla="*/ 3173703 w 4096204"/>
              <a:gd name="connsiteY0" fmla="*/ 677 h 5690185"/>
              <a:gd name="connsiteX1" fmla="*/ 691825 w 4096204"/>
              <a:gd name="connsiteY1" fmla="*/ 1124748 h 5690185"/>
              <a:gd name="connsiteX2" fmla="*/ 615255 w 4096204"/>
              <a:gd name="connsiteY2" fmla="*/ 4707548 h 5690185"/>
              <a:gd name="connsiteX3" fmla="*/ 2190121 w 4096204"/>
              <a:gd name="connsiteY3" fmla="*/ 5667483 h 5690185"/>
              <a:gd name="connsiteX4" fmla="*/ 2311802 w 4096204"/>
              <a:gd name="connsiteY4" fmla="*/ 5690185 h 5690185"/>
              <a:gd name="connsiteX5" fmla="*/ 3431168 w 4096204"/>
              <a:gd name="connsiteY5" fmla="*/ 5690185 h 5690185"/>
              <a:gd name="connsiteX6" fmla="*/ 3615048 w 4096204"/>
              <a:gd name="connsiteY6" fmla="*/ 5652542 h 5690185"/>
              <a:gd name="connsiteX7" fmla="*/ 4087626 w 4096204"/>
              <a:gd name="connsiteY7" fmla="*/ 5496487 h 5690185"/>
              <a:gd name="connsiteX8" fmla="*/ 4096204 w 4096204"/>
              <a:gd name="connsiteY8" fmla="*/ 164262 h 5690185"/>
              <a:gd name="connsiteX9" fmla="*/ 3173703 w 4096204"/>
              <a:gd name="connsiteY9" fmla="*/ 677 h 569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6204" h="5690185">
                <a:moveTo>
                  <a:pt x="3173703" y="677"/>
                </a:moveTo>
                <a:cubicBezTo>
                  <a:pt x="2241317" y="-18834"/>
                  <a:pt x="1312964" y="384368"/>
                  <a:pt x="691825" y="1124748"/>
                </a:cubicBezTo>
                <a:cubicBezTo>
                  <a:pt x="-201110" y="2189099"/>
                  <a:pt x="-232897" y="3676431"/>
                  <a:pt x="615255" y="4707548"/>
                </a:cubicBezTo>
                <a:cubicBezTo>
                  <a:pt x="1021330" y="5201222"/>
                  <a:pt x="1578839" y="5528596"/>
                  <a:pt x="2190121" y="5667483"/>
                </a:cubicBezTo>
                <a:lnTo>
                  <a:pt x="2311802" y="5690185"/>
                </a:lnTo>
                <a:lnTo>
                  <a:pt x="3431168" y="5690185"/>
                </a:lnTo>
                <a:lnTo>
                  <a:pt x="3615048" y="5652542"/>
                </a:lnTo>
                <a:cubicBezTo>
                  <a:pt x="3774299" y="5613460"/>
                  <a:pt x="3932334" y="5561557"/>
                  <a:pt x="4087626" y="5496487"/>
                </a:cubicBezTo>
                <a:lnTo>
                  <a:pt x="4096204" y="164262"/>
                </a:lnTo>
                <a:cubicBezTo>
                  <a:pt x="3795741" y="60653"/>
                  <a:pt x="3484498" y="7181"/>
                  <a:pt x="3173703" y="67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8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C1C3086-B13F-4695-AF89-D3839FB48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1" y="199504"/>
            <a:ext cx="3502705" cy="658800"/>
          </a:xfrm>
          <a:prstGeom prst="rect">
            <a:avLst/>
          </a:prstGeom>
        </p:spPr>
      </p:pic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A97C460F-D7EC-4806-A985-3210671377D8}"/>
              </a:ext>
            </a:extLst>
          </p:cNvPr>
          <p:cNvSpPr/>
          <p:nvPr/>
        </p:nvSpPr>
        <p:spPr>
          <a:xfrm>
            <a:off x="840477" y="1497428"/>
            <a:ext cx="2900636" cy="1796143"/>
          </a:xfrm>
          <a:prstGeom prst="roundRect">
            <a:avLst/>
          </a:prstGeom>
          <a:noFill/>
          <a:ln w="28575">
            <a:solidFill>
              <a:srgbClr val="2BC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</a:pPr>
            <a:r>
              <a:rPr lang="pt-BR" dirty="0">
                <a:solidFill>
                  <a:srgbClr val="2BC4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FORMULAÇÃO LÍQUIDA, RÁPIDA ABSORÇÃO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FC669EF1-CDEB-40C8-80EC-9DFC42F5FD5B}"/>
              </a:ext>
            </a:extLst>
          </p:cNvPr>
          <p:cNvSpPr/>
          <p:nvPr/>
        </p:nvSpPr>
        <p:spPr>
          <a:xfrm>
            <a:off x="4645682" y="1573847"/>
            <a:ext cx="2900636" cy="1796143"/>
          </a:xfrm>
          <a:prstGeom prst="roundRect">
            <a:avLst/>
          </a:prstGeom>
          <a:noFill/>
          <a:ln w="28575">
            <a:solidFill>
              <a:srgbClr val="2CC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</a:pPr>
            <a:r>
              <a:rPr lang="pt-BR" dirty="0">
                <a:solidFill>
                  <a:srgbClr val="2CC5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OSSOS FORTES E MAIS RESISTENTES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B76B0279-DB34-4C95-998D-7B9031F2443C}"/>
              </a:ext>
            </a:extLst>
          </p:cNvPr>
          <p:cNvSpPr/>
          <p:nvPr/>
        </p:nvSpPr>
        <p:spPr>
          <a:xfrm>
            <a:off x="4645682" y="4386080"/>
            <a:ext cx="2900636" cy="1796143"/>
          </a:xfrm>
          <a:prstGeom prst="roundRect">
            <a:avLst/>
          </a:prstGeom>
          <a:noFill/>
          <a:ln w="28575">
            <a:solidFill>
              <a:srgbClr val="2CC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</a:pPr>
            <a:r>
              <a:rPr lang="pt-BR" dirty="0">
                <a:solidFill>
                  <a:srgbClr val="2CC5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PARA UMA ROTINA MAIS ATIVA E SAUDÁVEL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9145D5C-260F-405B-85E0-58FD0BE75BED}"/>
              </a:ext>
            </a:extLst>
          </p:cNvPr>
          <p:cNvSpPr/>
          <p:nvPr/>
        </p:nvSpPr>
        <p:spPr>
          <a:xfrm>
            <a:off x="8450887" y="1624371"/>
            <a:ext cx="2900636" cy="1796143"/>
          </a:xfrm>
          <a:prstGeom prst="roundRect">
            <a:avLst/>
          </a:prstGeom>
          <a:noFill/>
          <a:ln w="28575">
            <a:solidFill>
              <a:srgbClr val="2CC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</a:pPr>
            <a:r>
              <a:rPr lang="pt-BR" dirty="0">
                <a:solidFill>
                  <a:srgbClr val="2CC5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DIMINUIÇÃO DA REABSORÇÃO ÓSSEA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7E922368-8C0A-48F1-ADD9-F883815543DF}"/>
              </a:ext>
            </a:extLst>
          </p:cNvPr>
          <p:cNvSpPr/>
          <p:nvPr/>
        </p:nvSpPr>
        <p:spPr>
          <a:xfrm>
            <a:off x="8450887" y="4386079"/>
            <a:ext cx="2900636" cy="1796143"/>
          </a:xfrm>
          <a:prstGeom prst="roundRect">
            <a:avLst/>
          </a:prstGeom>
          <a:noFill/>
          <a:ln w="28575">
            <a:solidFill>
              <a:srgbClr val="2CC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</a:pPr>
            <a:r>
              <a:rPr lang="pt-BR" dirty="0">
                <a:solidFill>
                  <a:srgbClr val="2CC5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 A SUPRIR DEFICIÊNCIAS NUTRICIONAIS</a:t>
            </a:r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A3C3671D-F273-451C-93DE-4AC147C1581D}"/>
              </a:ext>
            </a:extLst>
          </p:cNvPr>
          <p:cNvSpPr/>
          <p:nvPr/>
        </p:nvSpPr>
        <p:spPr>
          <a:xfrm>
            <a:off x="3813656" y="2320112"/>
            <a:ext cx="759482" cy="303611"/>
          </a:xfrm>
          <a:prstGeom prst="rightArrow">
            <a:avLst/>
          </a:prstGeom>
          <a:solidFill>
            <a:srgbClr val="2CC5BF"/>
          </a:solidFill>
          <a:ln>
            <a:solidFill>
              <a:srgbClr val="2CC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FD195BB9-E5C4-4AE2-8126-E60D8321CA48}"/>
              </a:ext>
            </a:extLst>
          </p:cNvPr>
          <p:cNvSpPr/>
          <p:nvPr/>
        </p:nvSpPr>
        <p:spPr>
          <a:xfrm>
            <a:off x="7612770" y="2320384"/>
            <a:ext cx="759482" cy="303611"/>
          </a:xfrm>
          <a:prstGeom prst="rightArrow">
            <a:avLst/>
          </a:prstGeom>
          <a:solidFill>
            <a:srgbClr val="22BAB4"/>
          </a:solidFill>
          <a:ln>
            <a:solidFill>
              <a:srgbClr val="2CC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CC5BF"/>
              </a:solidFill>
            </a:endParaRPr>
          </a:p>
        </p:txBody>
      </p:sp>
      <p:sp>
        <p:nvSpPr>
          <p:cNvPr id="35" name="Seta: para Baixo 34">
            <a:extLst>
              <a:ext uri="{FF2B5EF4-FFF2-40B4-BE49-F238E27FC236}">
                <a16:creationId xmlns:a16="http://schemas.microsoft.com/office/drawing/2014/main" id="{7B98B85E-C572-4052-A08F-05873222070C}"/>
              </a:ext>
            </a:extLst>
          </p:cNvPr>
          <p:cNvSpPr/>
          <p:nvPr/>
        </p:nvSpPr>
        <p:spPr>
          <a:xfrm>
            <a:off x="9750005" y="3558934"/>
            <a:ext cx="302400" cy="759600"/>
          </a:xfrm>
          <a:prstGeom prst="downArrow">
            <a:avLst/>
          </a:prstGeom>
          <a:solidFill>
            <a:srgbClr val="22BAB4"/>
          </a:solidFill>
          <a:ln>
            <a:solidFill>
              <a:srgbClr val="2CC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CC5BF"/>
              </a:solidFill>
            </a:endParaRPr>
          </a:p>
        </p:txBody>
      </p:sp>
      <p:sp>
        <p:nvSpPr>
          <p:cNvPr id="36" name="Seta: para a Esquerda 35">
            <a:extLst>
              <a:ext uri="{FF2B5EF4-FFF2-40B4-BE49-F238E27FC236}">
                <a16:creationId xmlns:a16="http://schemas.microsoft.com/office/drawing/2014/main" id="{7083F52D-EA27-4A8D-96A5-55849EB58682}"/>
              </a:ext>
            </a:extLst>
          </p:cNvPr>
          <p:cNvSpPr/>
          <p:nvPr/>
        </p:nvSpPr>
        <p:spPr>
          <a:xfrm>
            <a:off x="7612769" y="5052626"/>
            <a:ext cx="759600" cy="302400"/>
          </a:xfrm>
          <a:prstGeom prst="leftArrow">
            <a:avLst/>
          </a:prstGeom>
          <a:solidFill>
            <a:srgbClr val="22BAB4"/>
          </a:solidFill>
          <a:ln>
            <a:solidFill>
              <a:srgbClr val="2CC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CC5BF"/>
              </a:solidFill>
            </a:endParaRPr>
          </a:p>
        </p:txBody>
      </p:sp>
      <p:sp>
        <p:nvSpPr>
          <p:cNvPr id="41" name="Seta: para a Esquerda 40">
            <a:extLst>
              <a:ext uri="{FF2B5EF4-FFF2-40B4-BE49-F238E27FC236}">
                <a16:creationId xmlns:a16="http://schemas.microsoft.com/office/drawing/2014/main" id="{9D6B8311-41D9-48B1-A9A3-B6E921C18D5B}"/>
              </a:ext>
            </a:extLst>
          </p:cNvPr>
          <p:cNvSpPr/>
          <p:nvPr/>
        </p:nvSpPr>
        <p:spPr>
          <a:xfrm>
            <a:off x="3703436" y="5052626"/>
            <a:ext cx="759600" cy="302400"/>
          </a:xfrm>
          <a:prstGeom prst="leftArrow">
            <a:avLst/>
          </a:prstGeom>
          <a:solidFill>
            <a:srgbClr val="22BAB4"/>
          </a:solidFill>
          <a:ln>
            <a:solidFill>
              <a:srgbClr val="2CC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CC5BF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E52691AC-F830-4162-8C77-0E1A87C5F894}"/>
              </a:ext>
            </a:extLst>
          </p:cNvPr>
          <p:cNvSpPr/>
          <p:nvPr/>
        </p:nvSpPr>
        <p:spPr>
          <a:xfrm>
            <a:off x="636369" y="4386078"/>
            <a:ext cx="2900636" cy="1796143"/>
          </a:xfrm>
          <a:prstGeom prst="roundRect">
            <a:avLst/>
          </a:prstGeom>
          <a:noFill/>
          <a:ln w="28575">
            <a:solidFill>
              <a:srgbClr val="2CC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</a:pPr>
            <a:r>
              <a:rPr lang="pt-BR" dirty="0">
                <a:solidFill>
                  <a:srgbClr val="2CC5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COM A SAÚDE MUSCULAR E A IMUNIDADE</a:t>
            </a:r>
          </a:p>
        </p:txBody>
      </p:sp>
    </p:spTree>
    <p:extLst>
      <p:ext uri="{BB962C8B-B14F-4D97-AF65-F5344CB8AC3E}">
        <p14:creationId xmlns:p14="http://schemas.microsoft.com/office/powerpoint/2010/main" val="38468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7"/>
          <p:cNvSpPr txBox="1"/>
          <p:nvPr/>
        </p:nvSpPr>
        <p:spPr>
          <a:xfrm>
            <a:off x="560665" y="4866243"/>
            <a:ext cx="10890437" cy="1034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Agite bem antes de usar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Crianças de 9 a 18 anos e adultos a partir de 19 anos, ingerir 15mL do produto ao dia.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0665" y="1332074"/>
            <a:ext cx="10777894" cy="1623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 para crianças acima de 9 anos, adolescentes, jovens e adultos, podendo também ser consumido por idosos, gestantes e lactantes.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Biocálcio B12 é indicado como suplementação para auxiliar na manutenção da saúde óssea e na reposição de cálcio e outros nutrientes no organismo.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C5D2EF1-39DD-4A59-A15E-21AAE5450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3859647"/>
            <a:ext cx="3502705" cy="658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34FD43B-0E71-4E8F-BB08-3896B144C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224988"/>
            <a:ext cx="3502705" cy="6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14853</TotalTime>
  <Words>444</Words>
  <Application>Microsoft Office PowerPoint</Application>
  <PresentationFormat>Widescreen</PresentationFormat>
  <Paragraphs>28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Mislene Patricio Puziski Colonetti</cp:lastModifiedBy>
  <cp:revision>915</cp:revision>
  <cp:lastPrinted>2024-11-21T20:32:53Z</cp:lastPrinted>
  <dcterms:created xsi:type="dcterms:W3CDTF">2020-01-15T18:52:07Z</dcterms:created>
  <dcterms:modified xsi:type="dcterms:W3CDTF">2025-01-17T11:35:13Z</dcterms:modified>
</cp:coreProperties>
</file>